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46" r:id="rId5"/>
  </p:sldMasterIdLst>
  <p:notesMasterIdLst>
    <p:notesMasterId r:id="rId56"/>
  </p:notesMasterIdLst>
  <p:handoutMasterIdLst>
    <p:handoutMasterId r:id="rId57"/>
  </p:handoutMasterIdLst>
  <p:sldIdLst>
    <p:sldId id="327" r:id="rId6"/>
    <p:sldId id="330" r:id="rId7"/>
    <p:sldId id="331" r:id="rId8"/>
    <p:sldId id="333" r:id="rId9"/>
    <p:sldId id="332" r:id="rId10"/>
    <p:sldId id="298" r:id="rId11"/>
    <p:sldId id="262" r:id="rId12"/>
    <p:sldId id="335" r:id="rId13"/>
    <p:sldId id="263" r:id="rId14"/>
    <p:sldId id="299" r:id="rId15"/>
    <p:sldId id="302" r:id="rId16"/>
    <p:sldId id="264" r:id="rId17"/>
    <p:sldId id="266" r:id="rId18"/>
    <p:sldId id="265" r:id="rId19"/>
    <p:sldId id="276" r:id="rId20"/>
    <p:sldId id="303" r:id="rId21"/>
    <p:sldId id="293"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36" r:id="rId43"/>
    <p:sldId id="318" r:id="rId44"/>
    <p:sldId id="319" r:id="rId45"/>
    <p:sldId id="321" r:id="rId46"/>
    <p:sldId id="322" r:id="rId47"/>
    <p:sldId id="323" r:id="rId48"/>
    <p:sldId id="324" r:id="rId49"/>
    <p:sldId id="288" r:id="rId50"/>
    <p:sldId id="289" r:id="rId51"/>
    <p:sldId id="320"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136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826788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554076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4070963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909945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3508663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2742540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11976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776193677"/>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63682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421460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50392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7190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3/24/2024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717234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3/24/2024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31401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3/24/2024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289457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47377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
        <p:nvSpPr>
          <p:cNvPr id="5" name="Date Placeholder 4"/>
          <p:cNvSpPr>
            <a:spLocks noGrp="1"/>
          </p:cNvSpPr>
          <p:nvPr>
            <p:ph type="dt" sz="half" idx="10"/>
          </p:nvPr>
        </p:nvSpPr>
        <p:spPr/>
        <p:txBody>
          <a:bodyPr/>
          <a:lstStyle/>
          <a:p>
            <a:fld id="{5E4E5C39-FE1E-4048-9E78-68F07A4195FB}" type="datetimeFigureOut">
              <a:rPr lang="en-US" smtClean="0"/>
              <a:t>3/24/2024</a:t>
            </a:fld>
            <a:endParaRPr lang="en-US"/>
          </a:p>
        </p:txBody>
      </p:sp>
    </p:spTree>
    <p:extLst>
      <p:ext uri="{BB962C8B-B14F-4D97-AF65-F5344CB8AC3E}">
        <p14:creationId xmlns:p14="http://schemas.microsoft.com/office/powerpoint/2010/main" val="10399710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434054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96140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296385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767622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43345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427199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294729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350171773"/>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96750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473784077"/>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24" r:id="rId14"/>
    <p:sldLayoutId id="214748372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3/24/2024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04720452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echev4/testrepo/blob/main/IBM%20Course%2010%20Capstone%20Project/Week%201%20SpaceX%20Data%20Collection%20Web%20Scraping%20and%20Data%20Wrangling/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echev4/testrepo/blob/main/IBM%20Course%2010%20Capstone%20Project/Week%201%20SpaceX%20Data%20Collection%20Web%20Scraping%20and%20Data%20Wrangling/jupyter-labs-webscraping.ipynb" TargetMode="External"/><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hyperlink" Target="https://github.com/jechev4/testrepo/blob/main/IBM%20Course%2010%20Capstone%20Project/Week%201%20SpaceX%20Data%20Collection%20Web%20Scraping%20and%20Data%20Wrangling/labs-jupyter-spacex-Data%20wrangling.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SpaceX%20Falcon%209%20EDA%20data%20visualizations" TargetMode="External"/><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hyperlink" Target="https://github.com/jechev4/testrepo/blob/main/IBM%20Course%2010%20Capstone%20Project/Week%202%20Exploratory%20Data%20Analysis%20(EDA)%20SQL%20%26%20Data%20Visualization/jupyter-labs-eda-sql-coursera_sqllite.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echev4/testrepo/blob/main/IBM%20Course%2010%20Capstone%20Project/Week%203%20Folium%20Maps%20%26%20Plotly%20Dashboard/Folium%20(Map)%20Lab%20Documents/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echev4/testrepo/blob/main/IBM%20Course%2010%20Capstone%20Project/Week%203%20Folium%20Maps%20%26%20Plotly%20Dashboard/Dashboard%20Application%20Plotly%20Lab%20Documents/spacex_dash_app.py" TargetMode="External"/><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jechev4/testrepo/blob/main/IBM%20Course%2010%20Capstone%20Project/Week%204%20Machine%20Learning%20Predictive%20Analysis/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hyperlink" Target="https://github.com/jechev4/testrepo/blob/main/IBM%20Course%2010%20Capstone%20Project/Week%204%20Machine%20Learning%20Predictive%20Analysis/SpaceX_Machine_Learning_Prediction_Part_5.jupyterlite.ipynb"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hyperlink" Target="https://github.com/jechev4/testrepo/tree/main/IBM%20Course%2010%20Capstone%20Project"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Jason Echevarria</a:t>
            </a:r>
          </a:p>
          <a:p>
            <a:r>
              <a:rPr lang="en-US" dirty="0">
                <a:solidFill>
                  <a:schemeClr val="bg2"/>
                </a:solidFill>
                <a:latin typeface="Abadi" panose="020B0604020104020204" pitchFamily="34" charset="0"/>
                <a:ea typeface="SF Pro" pitchFamily="2" charset="0"/>
                <a:cs typeface="SF Pro" pitchFamily="2" charset="0"/>
              </a:rPr>
              <a:t>3/23/2024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97866" y="1997999"/>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SpaceX data collection API</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51337B53-BFE6-9CFE-C9ED-7AA4344A479F}"/>
              </a:ext>
            </a:extLst>
          </p:cNvPr>
          <p:cNvSpPr/>
          <p:nvPr/>
        </p:nvSpPr>
        <p:spPr>
          <a:xfrm>
            <a:off x="770011" y="1997999"/>
            <a:ext cx="1727383" cy="11013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HTTP request SpaceX Launch Data</a:t>
            </a:r>
          </a:p>
        </p:txBody>
      </p:sp>
      <p:sp>
        <p:nvSpPr>
          <p:cNvPr id="7" name="Rectangle 6">
            <a:extLst>
              <a:ext uri="{FF2B5EF4-FFF2-40B4-BE49-F238E27FC236}">
                <a16:creationId xmlns:a16="http://schemas.microsoft.com/office/drawing/2014/main" id="{4C85B4C0-3524-202C-008A-3D73F61433F6}"/>
              </a:ext>
            </a:extLst>
          </p:cNvPr>
          <p:cNvSpPr/>
          <p:nvPr/>
        </p:nvSpPr>
        <p:spPr>
          <a:xfrm>
            <a:off x="3090142" y="1997999"/>
            <a:ext cx="1727383" cy="11013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Turn requested .</a:t>
            </a:r>
            <a:r>
              <a:rPr lang="en-US" dirty="0" err="1">
                <a:solidFill>
                  <a:schemeClr val="tx1"/>
                </a:solidFill>
              </a:rPr>
              <a:t>json</a:t>
            </a:r>
            <a:r>
              <a:rPr lang="en-US" dirty="0">
                <a:solidFill>
                  <a:schemeClr val="tx1"/>
                </a:solidFill>
              </a:rPr>
              <a:t>() file into Pandas </a:t>
            </a:r>
            <a:r>
              <a:rPr lang="en-US" dirty="0" err="1">
                <a:solidFill>
                  <a:schemeClr val="tx1"/>
                </a:solidFill>
              </a:rPr>
              <a:t>dataframe</a:t>
            </a:r>
            <a:endParaRPr lang="en-US" dirty="0">
              <a:solidFill>
                <a:schemeClr val="tx1"/>
              </a:solidFill>
            </a:endParaRPr>
          </a:p>
        </p:txBody>
      </p:sp>
      <p:sp>
        <p:nvSpPr>
          <p:cNvPr id="8" name="Rectangle 7">
            <a:extLst>
              <a:ext uri="{FF2B5EF4-FFF2-40B4-BE49-F238E27FC236}">
                <a16:creationId xmlns:a16="http://schemas.microsoft.com/office/drawing/2014/main" id="{64559F5E-57E3-443C-DE75-1EA225E068A2}"/>
              </a:ext>
            </a:extLst>
          </p:cNvPr>
          <p:cNvSpPr/>
          <p:nvPr/>
        </p:nvSpPr>
        <p:spPr>
          <a:xfrm>
            <a:off x="3090142" y="3743296"/>
            <a:ext cx="1727383" cy="11013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Create dictionary of launch record details</a:t>
            </a:r>
          </a:p>
        </p:txBody>
      </p:sp>
      <p:sp>
        <p:nvSpPr>
          <p:cNvPr id="9" name="Rectangle 8">
            <a:extLst>
              <a:ext uri="{FF2B5EF4-FFF2-40B4-BE49-F238E27FC236}">
                <a16:creationId xmlns:a16="http://schemas.microsoft.com/office/drawing/2014/main" id="{D69C59EF-9B8F-0164-975E-CB713BE927AC}"/>
              </a:ext>
            </a:extLst>
          </p:cNvPr>
          <p:cNvSpPr/>
          <p:nvPr/>
        </p:nvSpPr>
        <p:spPr>
          <a:xfrm>
            <a:off x="5427071" y="3743296"/>
            <a:ext cx="1727383" cy="11013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Filter data to only Falcon 9 launches</a:t>
            </a:r>
          </a:p>
        </p:txBody>
      </p:sp>
      <p:sp>
        <p:nvSpPr>
          <p:cNvPr id="10" name="Rectangle 9">
            <a:extLst>
              <a:ext uri="{FF2B5EF4-FFF2-40B4-BE49-F238E27FC236}">
                <a16:creationId xmlns:a16="http://schemas.microsoft.com/office/drawing/2014/main" id="{0529DB25-0A89-9F15-A483-0B9661DDB1DC}"/>
              </a:ext>
            </a:extLst>
          </p:cNvPr>
          <p:cNvSpPr/>
          <p:nvPr/>
        </p:nvSpPr>
        <p:spPr>
          <a:xfrm>
            <a:off x="7764000" y="3743296"/>
            <a:ext cx="1727383" cy="11013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Add in </a:t>
            </a:r>
            <a:r>
              <a:rPr lang="en-US" dirty="0" err="1">
                <a:solidFill>
                  <a:schemeClr val="tx1"/>
                </a:solidFill>
              </a:rPr>
              <a:t>Payloadmass</a:t>
            </a:r>
            <a:r>
              <a:rPr lang="en-US" dirty="0">
                <a:solidFill>
                  <a:schemeClr val="tx1"/>
                </a:solidFill>
              </a:rPr>
              <a:t> missing values with mean</a:t>
            </a:r>
          </a:p>
        </p:txBody>
      </p:sp>
      <p:cxnSp>
        <p:nvCxnSpPr>
          <p:cNvPr id="13" name="Straight Arrow Connector 12">
            <a:extLst>
              <a:ext uri="{FF2B5EF4-FFF2-40B4-BE49-F238E27FC236}">
                <a16:creationId xmlns:a16="http://schemas.microsoft.com/office/drawing/2014/main" id="{5B9DAB23-5656-5BB6-6F11-7DBA1C39CDDA}"/>
              </a:ext>
            </a:extLst>
          </p:cNvPr>
          <p:cNvCxnSpPr>
            <a:stCxn id="2" idx="3"/>
            <a:endCxn id="7" idx="1"/>
          </p:cNvCxnSpPr>
          <p:nvPr/>
        </p:nvCxnSpPr>
        <p:spPr>
          <a:xfrm>
            <a:off x="2497394" y="2548671"/>
            <a:ext cx="5927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CA448EDD-F004-B65E-4515-9E5105E8F6A8}"/>
              </a:ext>
            </a:extLst>
          </p:cNvPr>
          <p:cNvCxnSpPr>
            <a:stCxn id="7" idx="2"/>
            <a:endCxn id="8" idx="0"/>
          </p:cNvCxnSpPr>
          <p:nvPr/>
        </p:nvCxnSpPr>
        <p:spPr>
          <a:xfrm>
            <a:off x="3953834" y="3099343"/>
            <a:ext cx="0" cy="6439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216E8072-039D-FCFB-9866-7415C7AB8266}"/>
              </a:ext>
            </a:extLst>
          </p:cNvPr>
          <p:cNvCxnSpPr>
            <a:stCxn id="8" idx="3"/>
            <a:endCxn id="9" idx="1"/>
          </p:cNvCxnSpPr>
          <p:nvPr/>
        </p:nvCxnSpPr>
        <p:spPr>
          <a:xfrm>
            <a:off x="4817525" y="4293968"/>
            <a:ext cx="60954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8BBF41F9-4B8E-8082-3362-A19847C21956}"/>
              </a:ext>
            </a:extLst>
          </p:cNvPr>
          <p:cNvCxnSpPr>
            <a:stCxn id="9" idx="3"/>
            <a:endCxn id="10" idx="1"/>
          </p:cNvCxnSpPr>
          <p:nvPr/>
        </p:nvCxnSpPr>
        <p:spPr>
          <a:xfrm>
            <a:off x="7154454" y="4293968"/>
            <a:ext cx="60954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D95A5024-1D5C-483C-83E6-388F3B7ABB95}"/>
              </a:ext>
            </a:extLst>
          </p:cNvPr>
          <p:cNvSpPr txBox="1">
            <a:spLocks/>
          </p:cNvSpPr>
          <p:nvPr/>
        </p:nvSpPr>
        <p:spPr>
          <a:xfrm>
            <a:off x="597866" y="5069492"/>
            <a:ext cx="5173669" cy="147346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hlinkClick r:id="rId3"/>
              </a:rPr>
              <a:t>Web Scraping Falcon 9 from Wikipedia</a:t>
            </a:r>
            <a:r>
              <a:rPr lang="en-US" sz="2200" dirty="0">
                <a:solidFill>
                  <a:schemeClr val="accent3">
                    <a:lumMod val="25000"/>
                  </a:schemeClr>
                </a:solidFill>
                <a:latin typeface="Abadi" panose="020B0604020104020204" pitchFamily="34" charset="0"/>
              </a:rPr>
              <a:t> </a:t>
            </a:r>
            <a:endParaRPr lang="en-US" dirty="0"/>
          </a:p>
        </p:txBody>
      </p:sp>
      <p:sp>
        <p:nvSpPr>
          <p:cNvPr id="7" name="Rectangle 6">
            <a:extLst>
              <a:ext uri="{FF2B5EF4-FFF2-40B4-BE49-F238E27FC236}">
                <a16:creationId xmlns:a16="http://schemas.microsoft.com/office/drawing/2014/main" id="{904ACC5A-ECB2-6A11-1A4A-B1B42463369A}"/>
              </a:ext>
            </a:extLst>
          </p:cNvPr>
          <p:cNvSpPr/>
          <p:nvPr/>
        </p:nvSpPr>
        <p:spPr>
          <a:xfrm>
            <a:off x="922411" y="1913622"/>
            <a:ext cx="1727383" cy="11013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Request Wikipedia HTML</a:t>
            </a:r>
          </a:p>
        </p:txBody>
      </p:sp>
      <p:sp>
        <p:nvSpPr>
          <p:cNvPr id="8" name="Rectangle 7">
            <a:extLst>
              <a:ext uri="{FF2B5EF4-FFF2-40B4-BE49-F238E27FC236}">
                <a16:creationId xmlns:a16="http://schemas.microsoft.com/office/drawing/2014/main" id="{BFA5C1ED-DD70-B2D9-776E-EC3584198B33}"/>
              </a:ext>
            </a:extLst>
          </p:cNvPr>
          <p:cNvSpPr/>
          <p:nvPr/>
        </p:nvSpPr>
        <p:spPr>
          <a:xfrm>
            <a:off x="3196114" y="1913622"/>
            <a:ext cx="1727383" cy="11013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Use Beautiful Soup to Parse Data</a:t>
            </a:r>
          </a:p>
        </p:txBody>
      </p:sp>
      <p:sp>
        <p:nvSpPr>
          <p:cNvPr id="9" name="Rectangle 8">
            <a:extLst>
              <a:ext uri="{FF2B5EF4-FFF2-40B4-BE49-F238E27FC236}">
                <a16:creationId xmlns:a16="http://schemas.microsoft.com/office/drawing/2014/main" id="{BC236527-10B9-18BB-E6D7-919E83CDEF9C}"/>
              </a:ext>
            </a:extLst>
          </p:cNvPr>
          <p:cNvSpPr/>
          <p:nvPr/>
        </p:nvSpPr>
        <p:spPr>
          <a:xfrm>
            <a:off x="3196113" y="3491557"/>
            <a:ext cx="1727383" cy="11013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Extract HTML data</a:t>
            </a:r>
          </a:p>
        </p:txBody>
      </p:sp>
      <p:sp>
        <p:nvSpPr>
          <p:cNvPr id="10" name="Rectangle 9">
            <a:extLst>
              <a:ext uri="{FF2B5EF4-FFF2-40B4-BE49-F238E27FC236}">
                <a16:creationId xmlns:a16="http://schemas.microsoft.com/office/drawing/2014/main" id="{B09DDB70-2F7C-9E48-FB19-DC7C68156C44}"/>
              </a:ext>
            </a:extLst>
          </p:cNvPr>
          <p:cNvSpPr/>
          <p:nvPr/>
        </p:nvSpPr>
        <p:spPr>
          <a:xfrm>
            <a:off x="5444553" y="3491557"/>
            <a:ext cx="1727383" cy="11013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Create launch detail dictionary to store values</a:t>
            </a:r>
          </a:p>
        </p:txBody>
      </p:sp>
      <p:sp>
        <p:nvSpPr>
          <p:cNvPr id="12" name="Rectangle 11">
            <a:extLst>
              <a:ext uri="{FF2B5EF4-FFF2-40B4-BE49-F238E27FC236}">
                <a16:creationId xmlns:a16="http://schemas.microsoft.com/office/drawing/2014/main" id="{6BDFAC61-3EAC-D9C8-E19B-D197E4832F2F}"/>
              </a:ext>
            </a:extLst>
          </p:cNvPr>
          <p:cNvSpPr/>
          <p:nvPr/>
        </p:nvSpPr>
        <p:spPr>
          <a:xfrm>
            <a:off x="7836376" y="3494989"/>
            <a:ext cx="1727383" cy="11013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Load dictionary into Pandas </a:t>
            </a:r>
            <a:r>
              <a:rPr lang="en-US" dirty="0" err="1">
                <a:solidFill>
                  <a:schemeClr val="tx1"/>
                </a:solidFill>
              </a:rPr>
              <a:t>dataframe</a:t>
            </a:r>
            <a:endParaRPr lang="en-US" dirty="0">
              <a:solidFill>
                <a:schemeClr val="tx1"/>
              </a:solidFill>
            </a:endParaRPr>
          </a:p>
        </p:txBody>
      </p:sp>
      <p:sp>
        <p:nvSpPr>
          <p:cNvPr id="13" name="Rectangle 12">
            <a:extLst>
              <a:ext uri="{FF2B5EF4-FFF2-40B4-BE49-F238E27FC236}">
                <a16:creationId xmlns:a16="http://schemas.microsoft.com/office/drawing/2014/main" id="{9FD52715-87EF-CCE1-5DC5-2D11C37DFEB4}"/>
              </a:ext>
            </a:extLst>
          </p:cNvPr>
          <p:cNvSpPr/>
          <p:nvPr/>
        </p:nvSpPr>
        <p:spPr>
          <a:xfrm>
            <a:off x="7836376" y="1913622"/>
            <a:ext cx="1727383" cy="11013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Output results to CSV</a:t>
            </a:r>
          </a:p>
        </p:txBody>
      </p:sp>
      <p:cxnSp>
        <p:nvCxnSpPr>
          <p:cNvPr id="15" name="Straight Arrow Connector 14">
            <a:extLst>
              <a:ext uri="{FF2B5EF4-FFF2-40B4-BE49-F238E27FC236}">
                <a16:creationId xmlns:a16="http://schemas.microsoft.com/office/drawing/2014/main" id="{D52629AE-5FED-52F5-D1B7-833D906BE1C0}"/>
              </a:ext>
            </a:extLst>
          </p:cNvPr>
          <p:cNvCxnSpPr>
            <a:stCxn id="7" idx="3"/>
            <a:endCxn id="8" idx="1"/>
          </p:cNvCxnSpPr>
          <p:nvPr/>
        </p:nvCxnSpPr>
        <p:spPr>
          <a:xfrm>
            <a:off x="2649794" y="2464294"/>
            <a:ext cx="54632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F33852C9-12E0-1F6A-3604-5680988AEFFD}"/>
              </a:ext>
            </a:extLst>
          </p:cNvPr>
          <p:cNvCxnSpPr>
            <a:stCxn id="8" idx="2"/>
            <a:endCxn id="9" idx="0"/>
          </p:cNvCxnSpPr>
          <p:nvPr/>
        </p:nvCxnSpPr>
        <p:spPr>
          <a:xfrm flipH="1">
            <a:off x="4059805" y="3014966"/>
            <a:ext cx="1" cy="4765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818EEE58-FD00-54D9-A402-280B742544EF}"/>
              </a:ext>
            </a:extLst>
          </p:cNvPr>
          <p:cNvCxnSpPr>
            <a:stCxn id="9" idx="3"/>
            <a:endCxn id="10" idx="1"/>
          </p:cNvCxnSpPr>
          <p:nvPr/>
        </p:nvCxnSpPr>
        <p:spPr>
          <a:xfrm>
            <a:off x="4923496" y="4042229"/>
            <a:ext cx="52105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F85920D3-E7DD-09D7-0493-B45C5CDF3FD4}"/>
              </a:ext>
            </a:extLst>
          </p:cNvPr>
          <p:cNvCxnSpPr>
            <a:stCxn id="10" idx="3"/>
            <a:endCxn id="12" idx="1"/>
          </p:cNvCxnSpPr>
          <p:nvPr/>
        </p:nvCxnSpPr>
        <p:spPr>
          <a:xfrm>
            <a:off x="7171936" y="4042229"/>
            <a:ext cx="664440" cy="34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C05C204C-155F-4A1E-DC1B-B2FC62D0E85D}"/>
              </a:ext>
            </a:extLst>
          </p:cNvPr>
          <p:cNvCxnSpPr>
            <a:stCxn id="12" idx="0"/>
            <a:endCxn id="13" idx="2"/>
          </p:cNvCxnSpPr>
          <p:nvPr/>
        </p:nvCxnSpPr>
        <p:spPr>
          <a:xfrm flipV="1">
            <a:off x="8700068" y="3014966"/>
            <a:ext cx="0" cy="48002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3030" y="1679067"/>
            <a:ext cx="8975725" cy="4351338"/>
          </a:xfrm>
          <a:prstGeom prst="rect">
            <a:avLst/>
          </a:prstGeom>
        </p:spPr>
        <p:txBody>
          <a:bodyPr>
            <a:normAutofit fontScale="92500" lnSpcReduction="10000"/>
          </a:bodyPr>
          <a:lstStyle/>
          <a:p>
            <a:r>
              <a:rPr lang="en-US" sz="2200" dirty="0">
                <a:solidFill>
                  <a:schemeClr val="accent3">
                    <a:lumMod val="25000"/>
                  </a:schemeClr>
                </a:solidFill>
                <a:latin typeface="Abadi" panose="020B0604020104020204" pitchFamily="34" charset="0"/>
              </a:rPr>
              <a:t>Data was read from CSV to Pandas data frame</a:t>
            </a:r>
          </a:p>
          <a:p>
            <a:r>
              <a:rPr lang="en-US" sz="2200" dirty="0">
                <a:solidFill>
                  <a:schemeClr val="accent3">
                    <a:lumMod val="25000"/>
                  </a:schemeClr>
                </a:solidFill>
                <a:latin typeface="Abadi" panose="020B0604020104020204" pitchFamily="34" charset="0"/>
              </a:rPr>
              <a:t>Identify key columns such as orbit,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etc.</a:t>
            </a:r>
          </a:p>
          <a:p>
            <a:r>
              <a:rPr lang="en-US" sz="2200" dirty="0">
                <a:solidFill>
                  <a:schemeClr val="accent3">
                    <a:lumMod val="25000"/>
                  </a:schemeClr>
                </a:solidFill>
                <a:latin typeface="Abadi" panose="020B0604020104020204" pitchFamily="34" charset="0"/>
              </a:rPr>
              <a:t>Decode values such as “True ASDS” and “False Ocean” to identify successful and unsuccessful missions</a:t>
            </a:r>
          </a:p>
          <a:p>
            <a:r>
              <a:rPr lang="en-US" sz="2200" dirty="0">
                <a:solidFill>
                  <a:schemeClr val="accent3">
                    <a:lumMod val="25000"/>
                  </a:schemeClr>
                </a:solidFill>
                <a:latin typeface="Abadi" panose="020B0604020104020204" pitchFamily="34" charset="0"/>
              </a:rPr>
              <a:t>Created a landing outcome column called “class” where:</a:t>
            </a:r>
          </a:p>
          <a:p>
            <a:pPr lvl="1">
              <a:lnSpc>
                <a:spcPct val="130000"/>
              </a:lnSpc>
              <a:spcBef>
                <a:spcPts val="1400"/>
              </a:spcBef>
            </a:pPr>
            <a:r>
              <a:rPr lang="en-US" sz="2000" dirty="0">
                <a:solidFill>
                  <a:schemeClr val="bg2">
                    <a:lumMod val="50000"/>
                  </a:schemeClr>
                </a:solidFill>
                <a:latin typeface="Abadi"/>
              </a:rPr>
              <a:t>If </a:t>
            </a:r>
            <a:r>
              <a:rPr lang="en-US" sz="2000" dirty="0" err="1">
                <a:solidFill>
                  <a:schemeClr val="bg2">
                    <a:lumMod val="50000"/>
                  </a:schemeClr>
                </a:solidFill>
                <a:latin typeface="Abadi"/>
              </a:rPr>
              <a:t>landing_class</a:t>
            </a:r>
            <a:r>
              <a:rPr lang="en-US" sz="2000" dirty="0">
                <a:solidFill>
                  <a:schemeClr val="bg2">
                    <a:lumMod val="50000"/>
                  </a:schemeClr>
                </a:solidFill>
                <a:latin typeface="Abadi"/>
              </a:rPr>
              <a:t> = 0 then it is a failed outcome</a:t>
            </a:r>
          </a:p>
          <a:p>
            <a:pPr lvl="1">
              <a:lnSpc>
                <a:spcPct val="130000"/>
              </a:lnSpc>
              <a:spcBef>
                <a:spcPts val="1400"/>
              </a:spcBef>
            </a:pPr>
            <a:r>
              <a:rPr lang="en-US" sz="2000" dirty="0">
                <a:solidFill>
                  <a:schemeClr val="bg2">
                    <a:lumMod val="50000"/>
                  </a:schemeClr>
                </a:solidFill>
                <a:latin typeface="Abadi"/>
              </a:rPr>
              <a:t>If </a:t>
            </a:r>
            <a:r>
              <a:rPr lang="en-US" sz="2000" dirty="0" err="1">
                <a:solidFill>
                  <a:schemeClr val="bg2">
                    <a:lumMod val="50000"/>
                  </a:schemeClr>
                </a:solidFill>
                <a:latin typeface="Abadi"/>
              </a:rPr>
              <a:t>landing_class</a:t>
            </a:r>
            <a:r>
              <a:rPr lang="en-US" sz="2000" dirty="0">
                <a:solidFill>
                  <a:schemeClr val="bg2">
                    <a:lumMod val="50000"/>
                  </a:schemeClr>
                </a:solidFill>
                <a:latin typeface="Abadi"/>
              </a:rPr>
              <a:t> = 1 then it is a successful outcome</a:t>
            </a:r>
          </a:p>
          <a:p>
            <a:r>
              <a:rPr lang="en-US" sz="2200" dirty="0">
                <a:solidFill>
                  <a:schemeClr val="accent3">
                    <a:lumMod val="25000"/>
                  </a:schemeClr>
                </a:solidFill>
                <a:latin typeface="Abadi" panose="020B0604020104020204" pitchFamily="34" charset="0"/>
              </a:rPr>
              <a:t>Export file as CSV for future analysis</a:t>
            </a:r>
          </a:p>
          <a:p>
            <a:endParaRPr lang="en-US" dirty="0"/>
          </a:p>
          <a:p>
            <a:r>
              <a:rPr lang="en-US" sz="2400" dirty="0">
                <a:hlinkClick r:id="rId4"/>
              </a:rPr>
              <a:t>SpaceX Falcon 9 Data Wrangling</a:t>
            </a:r>
            <a:r>
              <a:rPr lang="en-US" sz="2400" dirty="0"/>
              <a:t> </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1613" y="1690024"/>
            <a:ext cx="9940413" cy="4494466"/>
          </a:xfrm>
          <a:prstGeom prst="rect">
            <a:avLst/>
          </a:prstGeom>
        </p:spPr>
        <p:txBody>
          <a:bodyPr lIns="91440" tIns="45720" rIns="91440" bIns="45720" anchor="t">
            <a:normAutofit fontScale="85000" lnSpcReduction="10000"/>
          </a:bodyPr>
          <a:lstStyle/>
          <a:p>
            <a:pPr>
              <a:lnSpc>
                <a:spcPct val="100000"/>
              </a:lnSpc>
              <a:spcBef>
                <a:spcPts val="1400"/>
              </a:spcBef>
            </a:pPr>
            <a:r>
              <a:rPr lang="en-US" sz="2400" b="1" i="0" dirty="0">
                <a:solidFill>
                  <a:srgbClr val="0D0D0D"/>
                </a:solidFill>
                <a:effectLst/>
                <a:latin typeface="Söhne"/>
              </a:rPr>
              <a:t>Flight Number vs. Payload Mass - </a:t>
            </a:r>
            <a:r>
              <a:rPr lang="en-US" sz="2400" b="0" i="0" dirty="0">
                <a:solidFill>
                  <a:srgbClr val="0D0D0D"/>
                </a:solidFill>
                <a:effectLst/>
                <a:latin typeface="Söhne"/>
              </a:rPr>
              <a:t>Analyzed payload mass variation across flight numbers.</a:t>
            </a:r>
          </a:p>
          <a:p>
            <a:pPr>
              <a:lnSpc>
                <a:spcPct val="100000"/>
              </a:lnSpc>
              <a:spcBef>
                <a:spcPts val="1400"/>
              </a:spcBef>
            </a:pPr>
            <a:r>
              <a:rPr lang="en-US" sz="2400" b="1" dirty="0">
                <a:solidFill>
                  <a:srgbClr val="0D0D0D"/>
                </a:solidFill>
                <a:latin typeface="Söhne"/>
              </a:rPr>
              <a:t>Flight Number vs Launch Site - </a:t>
            </a:r>
            <a:r>
              <a:rPr lang="en-US" sz="2400" b="0" i="0" dirty="0">
                <a:solidFill>
                  <a:srgbClr val="0D0D0D"/>
                </a:solidFill>
                <a:effectLst/>
                <a:latin typeface="Söhne"/>
              </a:rPr>
              <a:t>Evaluated launch site distribution over flight numbers.</a:t>
            </a:r>
            <a:endParaRPr lang="en-US" sz="2400" dirty="0">
              <a:solidFill>
                <a:srgbClr val="0D0D0D"/>
              </a:solidFill>
              <a:latin typeface="Söhne"/>
            </a:endParaRPr>
          </a:p>
          <a:p>
            <a:pPr>
              <a:lnSpc>
                <a:spcPct val="100000"/>
              </a:lnSpc>
              <a:spcBef>
                <a:spcPts val="1400"/>
              </a:spcBef>
            </a:pPr>
            <a:r>
              <a:rPr lang="en-US" sz="2400" b="1" dirty="0">
                <a:solidFill>
                  <a:srgbClr val="0D0D0D"/>
                </a:solidFill>
                <a:latin typeface="Söhne"/>
              </a:rPr>
              <a:t>Payload Mass vs Launch Site - </a:t>
            </a:r>
            <a:r>
              <a:rPr lang="en-US" sz="2400" b="0" i="0" dirty="0">
                <a:solidFill>
                  <a:srgbClr val="0D0D0D"/>
                </a:solidFill>
                <a:effectLst/>
                <a:latin typeface="Söhne"/>
              </a:rPr>
              <a:t>Compared payload masses at different launch sites.</a:t>
            </a:r>
            <a:endParaRPr lang="en-US" sz="2400" dirty="0">
              <a:solidFill>
                <a:srgbClr val="0D0D0D"/>
              </a:solidFill>
              <a:latin typeface="Söhne"/>
            </a:endParaRPr>
          </a:p>
          <a:p>
            <a:pPr>
              <a:lnSpc>
                <a:spcPct val="100000"/>
              </a:lnSpc>
              <a:spcBef>
                <a:spcPts val="1400"/>
              </a:spcBef>
            </a:pPr>
            <a:r>
              <a:rPr lang="en-US" sz="2400" b="1" dirty="0">
                <a:solidFill>
                  <a:srgbClr val="0D0D0D"/>
                </a:solidFill>
                <a:latin typeface="Söhne"/>
              </a:rPr>
              <a:t>Orbit vs. Success Rate - </a:t>
            </a:r>
            <a:r>
              <a:rPr lang="en-US" sz="2400" b="0" i="0" dirty="0">
                <a:solidFill>
                  <a:srgbClr val="0D0D0D"/>
                </a:solidFill>
                <a:effectLst/>
                <a:latin typeface="Söhne"/>
              </a:rPr>
              <a:t>Assessed mission success rates by orbit type.</a:t>
            </a:r>
            <a:endParaRPr lang="en-US" sz="2400" dirty="0">
              <a:solidFill>
                <a:srgbClr val="0D0D0D"/>
              </a:solidFill>
              <a:latin typeface="Söhne"/>
            </a:endParaRPr>
          </a:p>
          <a:p>
            <a:pPr>
              <a:lnSpc>
                <a:spcPct val="100000"/>
              </a:lnSpc>
              <a:spcBef>
                <a:spcPts val="1400"/>
              </a:spcBef>
            </a:pPr>
            <a:r>
              <a:rPr lang="en-US" sz="2400" b="1" dirty="0">
                <a:solidFill>
                  <a:srgbClr val="0D0D0D"/>
                </a:solidFill>
                <a:latin typeface="Söhne"/>
              </a:rPr>
              <a:t>Flight Number vs Orbit - </a:t>
            </a:r>
            <a:r>
              <a:rPr lang="en-US" sz="2400" b="0" i="0" dirty="0">
                <a:solidFill>
                  <a:srgbClr val="0D0D0D"/>
                </a:solidFill>
                <a:effectLst/>
                <a:latin typeface="Söhne"/>
              </a:rPr>
              <a:t>Investigated orbit distribution across flight numbers.</a:t>
            </a:r>
            <a:endParaRPr lang="en-US" sz="2400" dirty="0">
              <a:solidFill>
                <a:srgbClr val="0D0D0D"/>
              </a:solidFill>
              <a:latin typeface="Söhne"/>
            </a:endParaRPr>
          </a:p>
          <a:p>
            <a:pPr>
              <a:lnSpc>
                <a:spcPct val="100000"/>
              </a:lnSpc>
              <a:spcBef>
                <a:spcPts val="1400"/>
              </a:spcBef>
            </a:pPr>
            <a:r>
              <a:rPr lang="en-US" sz="2400" b="1" dirty="0">
                <a:solidFill>
                  <a:srgbClr val="0D0D0D"/>
                </a:solidFill>
                <a:latin typeface="Söhne"/>
              </a:rPr>
              <a:t>Payload vs Orbit - </a:t>
            </a:r>
            <a:r>
              <a:rPr lang="en-US" sz="2400" b="0" i="0" dirty="0">
                <a:solidFill>
                  <a:srgbClr val="0D0D0D"/>
                </a:solidFill>
                <a:effectLst/>
                <a:latin typeface="Söhne"/>
              </a:rPr>
              <a:t>Examined payload distribution across orbits.</a:t>
            </a:r>
            <a:endParaRPr lang="en-US" sz="2400" dirty="0">
              <a:solidFill>
                <a:srgbClr val="0D0D0D"/>
              </a:solidFill>
              <a:latin typeface="Söhne"/>
            </a:endParaRPr>
          </a:p>
          <a:p>
            <a:pPr>
              <a:lnSpc>
                <a:spcPct val="100000"/>
              </a:lnSpc>
              <a:spcBef>
                <a:spcPts val="1400"/>
              </a:spcBef>
            </a:pPr>
            <a:r>
              <a:rPr lang="en-US" sz="2200" b="1" dirty="0">
                <a:solidFill>
                  <a:schemeClr val="accent3">
                    <a:lumMod val="25000"/>
                  </a:schemeClr>
                </a:solidFill>
                <a:latin typeface="Abadi"/>
              </a:rPr>
              <a:t>Success Yearly Trend - </a:t>
            </a:r>
            <a:r>
              <a:rPr lang="en-US" sz="2400" b="0" i="0" dirty="0">
                <a:solidFill>
                  <a:srgbClr val="0D0D0D"/>
                </a:solidFill>
                <a:effectLst/>
                <a:latin typeface="Söhne"/>
              </a:rPr>
              <a:t>Reviewed yearly trends in mission success.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it-IT" sz="2600" dirty="0">
                <a:hlinkClick r:id="rId3" action="ppaction://hlinkfile"/>
              </a:rPr>
              <a:t>SpaceX Falcon 9 EDA data visualizations</a:t>
            </a:r>
            <a:r>
              <a:rPr lang="en-US" sz="2600" dirty="0"/>
              <a:t>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1277" y="1619761"/>
            <a:ext cx="9891252" cy="4786725"/>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Loaded SpaceX CSV data into Pandas data frame</a:t>
            </a:r>
          </a:p>
          <a:p>
            <a:pPr>
              <a:lnSpc>
                <a:spcPct val="100000"/>
              </a:lnSpc>
              <a:spcBef>
                <a:spcPts val="1400"/>
              </a:spcBef>
            </a:pPr>
            <a:r>
              <a:rPr lang="en-US" sz="2200" dirty="0">
                <a:solidFill>
                  <a:schemeClr val="accent3">
                    <a:lumMod val="25000"/>
                  </a:schemeClr>
                </a:solidFill>
                <a:latin typeface="Abadi"/>
              </a:rPr>
              <a:t>Calculate the total payload mass launched by NASA (CRS) missions.</a:t>
            </a:r>
          </a:p>
          <a:p>
            <a:pPr>
              <a:lnSpc>
                <a:spcPct val="100000"/>
              </a:lnSpc>
              <a:spcBef>
                <a:spcPts val="1400"/>
              </a:spcBef>
            </a:pPr>
            <a:r>
              <a:rPr lang="en-US" sz="2200" dirty="0">
                <a:solidFill>
                  <a:schemeClr val="accent3">
                    <a:lumMod val="25000"/>
                  </a:schemeClr>
                </a:solidFill>
                <a:latin typeface="Abadi"/>
              </a:rPr>
              <a:t>Compute the average payload mass for missions with booster version 'F9 v1.1'.</a:t>
            </a:r>
          </a:p>
          <a:p>
            <a:pPr>
              <a:lnSpc>
                <a:spcPct val="100000"/>
              </a:lnSpc>
              <a:spcBef>
                <a:spcPts val="1400"/>
              </a:spcBef>
            </a:pPr>
            <a:r>
              <a:rPr lang="en-US" sz="2200" dirty="0">
                <a:solidFill>
                  <a:schemeClr val="accent3">
                    <a:lumMod val="25000"/>
                  </a:schemeClr>
                </a:solidFill>
                <a:latin typeface="Abadi"/>
              </a:rPr>
              <a:t>Find the earliest date of a successful landing on a ground pad.</a:t>
            </a:r>
          </a:p>
          <a:p>
            <a:pPr>
              <a:lnSpc>
                <a:spcPct val="100000"/>
              </a:lnSpc>
              <a:spcBef>
                <a:spcPts val="1400"/>
              </a:spcBef>
            </a:pPr>
            <a:r>
              <a:rPr lang="en-US" sz="2200" dirty="0">
                <a:solidFill>
                  <a:schemeClr val="accent3">
                    <a:lumMod val="25000"/>
                  </a:schemeClr>
                </a:solidFill>
                <a:latin typeface="Abadi"/>
              </a:rPr>
              <a:t>Identify distinct booster versions for missions with successful landings on a drone ship, with payload mass between 4000 and 6000 kg.</a:t>
            </a:r>
          </a:p>
          <a:p>
            <a:pPr>
              <a:lnSpc>
                <a:spcPct val="100000"/>
              </a:lnSpc>
              <a:spcBef>
                <a:spcPts val="1400"/>
              </a:spcBef>
            </a:pPr>
            <a:r>
              <a:rPr lang="en-US" sz="2200" dirty="0">
                <a:solidFill>
                  <a:schemeClr val="accent3">
                    <a:lumMod val="25000"/>
                  </a:schemeClr>
                </a:solidFill>
                <a:latin typeface="Abadi"/>
              </a:rPr>
              <a:t>Count the total number of successful and failed mission outcomes.</a:t>
            </a:r>
          </a:p>
          <a:p>
            <a:pPr>
              <a:lnSpc>
                <a:spcPct val="100000"/>
              </a:lnSpc>
              <a:spcBef>
                <a:spcPts val="1400"/>
              </a:spcBef>
            </a:pPr>
            <a:r>
              <a:rPr lang="en-US" sz="2200" dirty="0">
                <a:solidFill>
                  <a:schemeClr val="accent3">
                    <a:lumMod val="25000"/>
                  </a:schemeClr>
                </a:solidFill>
                <a:latin typeface="Abadi"/>
              </a:rPr>
              <a:t>Find the booster version associated with the maximum payload mass.</a:t>
            </a:r>
          </a:p>
          <a:p>
            <a:pPr>
              <a:lnSpc>
                <a:spcPct val="100000"/>
              </a:lnSpc>
              <a:spcBef>
                <a:spcPts val="1400"/>
              </a:spcBef>
            </a:pPr>
            <a:r>
              <a:rPr lang="en-US" sz="2200" dirty="0">
                <a:solidFill>
                  <a:schemeClr val="accent3">
                    <a:lumMod val="25000"/>
                  </a:schemeClr>
                </a:solidFill>
                <a:latin typeface="Abadi"/>
              </a:rPr>
              <a:t>Convert the date format to month-year and filter data for failed missions on a drone ship in 2015.</a:t>
            </a:r>
          </a:p>
          <a:p>
            <a:pPr>
              <a:lnSpc>
                <a:spcPct val="100000"/>
              </a:lnSpc>
              <a:spcBef>
                <a:spcPts val="1400"/>
              </a:spcBef>
            </a:pPr>
            <a:endParaRPr lang="en-US" sz="2600" dirty="0">
              <a:solidFill>
                <a:schemeClr val="accent3">
                  <a:lumMod val="25000"/>
                </a:schemeClr>
              </a:solidFill>
              <a:latin typeface="Abadi"/>
            </a:endParaRPr>
          </a:p>
          <a:p>
            <a:pPr>
              <a:lnSpc>
                <a:spcPct val="100000"/>
              </a:lnSpc>
              <a:spcBef>
                <a:spcPts val="1400"/>
              </a:spcBef>
            </a:pPr>
            <a:r>
              <a:rPr lang="it-IT" sz="2600" dirty="0">
                <a:solidFill>
                  <a:schemeClr val="accent3">
                    <a:lumMod val="25000"/>
                  </a:schemeClr>
                </a:solidFill>
                <a:latin typeface="Abadi"/>
                <a:hlinkClick r:id="rId4"/>
              </a:rPr>
              <a:t>SpaceX Falcon 9 EDA SQL</a:t>
            </a:r>
            <a:r>
              <a:rPr lang="en-US" sz="2600" dirty="0">
                <a:solidFill>
                  <a:schemeClr val="accent3">
                    <a:lumMod val="25000"/>
                  </a:schemeClr>
                </a:solidFill>
                <a:latin typeface="Abadi"/>
              </a:rPr>
              <a:t> </a:t>
            </a:r>
            <a:endParaRPr lang="en-US" sz="26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0439" y="1253331"/>
            <a:ext cx="10515600" cy="4351337"/>
          </a:xfrm>
          <a:prstGeom prst="rect">
            <a:avLst/>
          </a:prstGeom>
        </p:spPr>
        <p:txBody>
          <a:bodyPr>
            <a:normAutofit fontScale="92500" lnSpcReduction="10000"/>
          </a:bodyPr>
          <a:lstStyle/>
          <a:p>
            <a:pPr>
              <a:lnSpc>
                <a:spcPct val="100000"/>
              </a:lnSpc>
              <a:spcBef>
                <a:spcPts val="1400"/>
              </a:spcBef>
            </a:pPr>
            <a:endParaRPr lang="en-US" sz="2100" dirty="0">
              <a:solidFill>
                <a:schemeClr val="accent3">
                  <a:lumMod val="25000"/>
                </a:schemeClr>
              </a:solidFill>
              <a:latin typeface="Abadi" panose="020B0604020104020204" pitchFamily="34" charset="0"/>
            </a:endParaRPr>
          </a:p>
          <a:p>
            <a:pPr>
              <a:lnSpc>
                <a:spcPct val="100000"/>
              </a:lnSpc>
              <a:spcBef>
                <a:spcPts val="1400"/>
              </a:spcBef>
            </a:pPr>
            <a:r>
              <a:rPr lang="en-US" sz="2100" b="1" dirty="0">
                <a:solidFill>
                  <a:schemeClr val="accent3">
                    <a:lumMod val="25000"/>
                  </a:schemeClr>
                </a:solidFill>
                <a:latin typeface="Abadi" panose="020B0604020104020204" pitchFamily="34" charset="0"/>
              </a:rPr>
              <a:t>Launch Sites Markers - </a:t>
            </a:r>
            <a:r>
              <a:rPr lang="en-US" sz="2100" dirty="0">
                <a:solidFill>
                  <a:schemeClr val="accent3">
                    <a:lumMod val="25000"/>
                  </a:schemeClr>
                </a:solidFill>
                <a:latin typeface="Abadi" panose="020B0604020104020204" pitchFamily="34" charset="0"/>
              </a:rPr>
              <a:t>Created markers to indicate the locations of launch sites on the map, providing visual reference points for the geographical distribution of launches.</a:t>
            </a:r>
          </a:p>
          <a:p>
            <a:pPr>
              <a:lnSpc>
                <a:spcPct val="100000"/>
              </a:lnSpc>
              <a:spcBef>
                <a:spcPts val="1400"/>
              </a:spcBef>
            </a:pPr>
            <a:r>
              <a:rPr lang="en-US" sz="2100" b="1" dirty="0">
                <a:solidFill>
                  <a:schemeClr val="accent3">
                    <a:lumMod val="25000"/>
                  </a:schemeClr>
                </a:solidFill>
                <a:latin typeface="Abadi" panose="020B0604020104020204" pitchFamily="34" charset="0"/>
              </a:rPr>
              <a:t>Successful and Unsuccessful Landings Circles -</a:t>
            </a:r>
            <a:r>
              <a:rPr lang="en-US" sz="2100" dirty="0">
                <a:solidFill>
                  <a:schemeClr val="accent3">
                    <a:lumMod val="25000"/>
                  </a:schemeClr>
                </a:solidFill>
                <a:latin typeface="Abadi" panose="020B0604020104020204" pitchFamily="34" charset="0"/>
              </a:rPr>
              <a:t> Utilized circles to represent successful and unsuccessful landing locations, offering a visual depiction of the outcomes of Falcon 9 landings at various sites.</a:t>
            </a:r>
          </a:p>
          <a:p>
            <a:pPr>
              <a:lnSpc>
                <a:spcPct val="100000"/>
              </a:lnSpc>
              <a:spcBef>
                <a:spcPts val="1400"/>
              </a:spcBef>
            </a:pPr>
            <a:r>
              <a:rPr lang="en-US" sz="2100" b="1" dirty="0">
                <a:solidFill>
                  <a:schemeClr val="accent3">
                    <a:lumMod val="25000"/>
                  </a:schemeClr>
                </a:solidFill>
                <a:latin typeface="Abadi" panose="020B0604020104020204" pitchFamily="34" charset="0"/>
              </a:rPr>
              <a:t>Proximity Examples to Key Locations -</a:t>
            </a:r>
            <a:r>
              <a:rPr lang="en-US" sz="2100" dirty="0">
                <a:solidFill>
                  <a:schemeClr val="accent3">
                    <a:lumMod val="25000"/>
                  </a:schemeClr>
                </a:solidFill>
                <a:latin typeface="Abadi" panose="020B0604020104020204" pitchFamily="34" charset="0"/>
              </a:rPr>
              <a:t> Incorporated lines and markers to illustrate the proximity of launch sites to key locations such as railways, highways, coasts, and cities. This visualization aids in understanding the accessibility and strategic positioning of launch sites relative to important infrastructure and population centers.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hlinkClick r:id="rId3"/>
              </a:rPr>
              <a:t>SpaceX </a:t>
            </a:r>
            <a:r>
              <a:rPr lang="en-US" sz="2400" dirty="0">
                <a:solidFill>
                  <a:schemeClr val="accent3">
                    <a:lumMod val="25000"/>
                  </a:schemeClr>
                </a:solidFill>
                <a:latin typeface="Abadi" panose="020B0604020104020204" pitchFamily="34" charset="0"/>
                <a:hlinkClick r:id="rId3"/>
              </a:rPr>
              <a:t>Falcon</a:t>
            </a:r>
            <a:r>
              <a:rPr lang="en-US" sz="2400" dirty="0">
                <a:solidFill>
                  <a:schemeClr val="accent3">
                    <a:lumMod val="25000"/>
                  </a:schemeClr>
                </a:solidFill>
                <a:latin typeface="Abadi" panose="020B0604020104020204" pitchFamily="34" charset="0"/>
                <a:hlinkClick r:id="rId3"/>
              </a:rPr>
              <a:t> 9 Folium Map</a:t>
            </a:r>
            <a:r>
              <a:rPr lang="en-US" sz="2400" dirty="0">
                <a:solidFill>
                  <a:schemeClr val="accent3">
                    <a:lumMod val="25000"/>
                  </a:schemeClr>
                </a:solidFill>
                <a:latin typeface="Abadi" panose="020B0604020104020204" pitchFamily="34" charset="0"/>
              </a:rPr>
              <a:t> </a:t>
            </a:r>
            <a:endParaRPr lang="en-US" sz="24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2451" y="1253331"/>
            <a:ext cx="9745663" cy="4351338"/>
          </a:xfrm>
          <a:prstGeom prst="rect">
            <a:avLst/>
          </a:prstGeom>
        </p:spPr>
        <p:txBody>
          <a:bodyPr vert="horz" lIns="91440" tIns="45720" rIns="91440" bIns="45720" rtlCol="0" anchor="t">
            <a:normAutofit fontScale="850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Launch Site Dropdown - </a:t>
            </a:r>
            <a:r>
              <a:rPr lang="en-US" sz="2200" dirty="0">
                <a:solidFill>
                  <a:schemeClr val="accent3">
                    <a:lumMod val="25000"/>
                  </a:schemeClr>
                </a:solidFill>
                <a:latin typeface="Abadi" panose="020B0604020104020204" pitchFamily="34" charset="0"/>
              </a:rPr>
              <a:t>Enabled selection of launch sites to filter data, providing users with the ability to focus on specific locations of interest.</a:t>
            </a:r>
          </a:p>
          <a:p>
            <a:pPr>
              <a:lnSpc>
                <a:spcPct val="100000"/>
              </a:lnSpc>
              <a:spcBef>
                <a:spcPts val="1400"/>
              </a:spcBef>
            </a:pPr>
            <a:r>
              <a:rPr lang="en-US" sz="2200" b="1" dirty="0">
                <a:solidFill>
                  <a:schemeClr val="accent3">
                    <a:lumMod val="25000"/>
                  </a:schemeClr>
                </a:solidFill>
                <a:latin typeface="Abadi" panose="020B0604020104020204" pitchFamily="34" charset="0"/>
              </a:rPr>
              <a:t>Pie Chart for Success Launches - </a:t>
            </a:r>
            <a:r>
              <a:rPr lang="en-US" sz="2200" dirty="0">
                <a:solidFill>
                  <a:schemeClr val="accent3">
                    <a:lumMod val="25000"/>
                  </a:schemeClr>
                </a:solidFill>
                <a:latin typeface="Abadi" panose="020B0604020104020204" pitchFamily="34" charset="0"/>
              </a:rPr>
              <a:t>Displayed the total count of successful launches for all locations or the success vs. failed launches count for a selected site, allowing users to see the corresponding success rate.</a:t>
            </a:r>
          </a:p>
          <a:p>
            <a:pPr>
              <a:lnSpc>
                <a:spcPct val="100000"/>
              </a:lnSpc>
              <a:spcBef>
                <a:spcPts val="1400"/>
              </a:spcBef>
            </a:pPr>
            <a:r>
              <a:rPr lang="en-US" sz="2200" b="1" dirty="0">
                <a:solidFill>
                  <a:schemeClr val="accent3">
                    <a:lumMod val="25000"/>
                  </a:schemeClr>
                </a:solidFill>
                <a:latin typeface="Abadi" panose="020B0604020104020204" pitchFamily="34" charset="0"/>
              </a:rPr>
              <a:t>Payload Range Slider - </a:t>
            </a:r>
            <a:r>
              <a:rPr lang="en-US" sz="2200" dirty="0">
                <a:solidFill>
                  <a:schemeClr val="accent3">
                    <a:lumMod val="25000"/>
                  </a:schemeClr>
                </a:solidFill>
                <a:latin typeface="Abadi" panose="020B0604020104020204" pitchFamily="34" charset="0"/>
              </a:rPr>
              <a:t>Allowed users to specify a payload mass range using a slider, facilitating exploration of the relationship between payload mass and launch success.</a:t>
            </a:r>
          </a:p>
          <a:p>
            <a:pPr>
              <a:lnSpc>
                <a:spcPct val="100000"/>
              </a:lnSpc>
              <a:spcBef>
                <a:spcPts val="1400"/>
              </a:spcBef>
            </a:pPr>
            <a:r>
              <a:rPr lang="en-US" sz="2200" b="1" dirty="0">
                <a:solidFill>
                  <a:schemeClr val="accent3">
                    <a:lumMod val="25000"/>
                  </a:schemeClr>
                </a:solidFill>
                <a:latin typeface="Abadi" panose="020B0604020104020204" pitchFamily="34" charset="0"/>
              </a:rPr>
              <a:t>Scatter Chart for Payload vs. Launch Success - </a:t>
            </a:r>
            <a:r>
              <a:rPr lang="en-US" sz="2200" dirty="0">
                <a:solidFill>
                  <a:schemeClr val="accent3">
                    <a:lumMod val="25000"/>
                  </a:schemeClr>
                </a:solidFill>
                <a:latin typeface="Abadi" panose="020B0604020104020204" pitchFamily="34" charset="0"/>
              </a:rPr>
              <a:t>Visualized the correlation between payload mass and launch success for all locations or a selected site within the specified payload range, aiding in understanding the impact of payload mass on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600" dirty="0">
                <a:solidFill>
                  <a:schemeClr val="accent3">
                    <a:lumMod val="25000"/>
                  </a:schemeClr>
                </a:solidFill>
                <a:latin typeface="Abadi" panose="020B0604020104020204" pitchFamily="34" charset="0"/>
                <a:hlinkClick r:id="rId3"/>
              </a:rPr>
              <a:t>SpaceX Falcon 9 </a:t>
            </a:r>
            <a:r>
              <a:rPr lang="en-US" sz="2600" dirty="0" err="1">
                <a:solidFill>
                  <a:schemeClr val="accent3">
                    <a:lumMod val="25000"/>
                  </a:schemeClr>
                </a:solidFill>
                <a:latin typeface="Abadi" panose="020B0604020104020204" pitchFamily="34" charset="0"/>
                <a:hlinkClick r:id="rId3"/>
              </a:rPr>
              <a:t>Plotly</a:t>
            </a:r>
            <a:r>
              <a:rPr lang="en-US" sz="2600" dirty="0">
                <a:solidFill>
                  <a:schemeClr val="accent3">
                    <a:lumMod val="25000"/>
                  </a:schemeClr>
                </a:solidFill>
                <a:latin typeface="Abadi" panose="020B0604020104020204" pitchFamily="34" charset="0"/>
                <a:hlinkClick r:id="rId3"/>
              </a:rPr>
              <a:t> Interactive Dashboard</a:t>
            </a:r>
            <a:r>
              <a:rPr lang="en-US" sz="2600" dirty="0">
                <a:solidFill>
                  <a:schemeClr val="accent3">
                    <a:lumMod val="25000"/>
                  </a:schemeClr>
                </a:solidFill>
                <a:latin typeface="Abadi" panose="020B0604020104020204" pitchFamily="34" charset="0"/>
              </a:rPr>
              <a:t> </a:t>
            </a:r>
            <a:endParaRPr lang="en-US" sz="26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9935" y="1253330"/>
            <a:ext cx="10068233" cy="5066019"/>
          </a:xfrm>
          <a:prstGeom prst="rect">
            <a:avLst/>
          </a:prstGeom>
        </p:spPr>
        <p:txBody>
          <a:bodyPr>
            <a:normAutofit fontScale="550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3000" dirty="0">
                <a:solidFill>
                  <a:schemeClr val="accent3">
                    <a:lumMod val="25000"/>
                  </a:schemeClr>
                </a:solidFill>
                <a:latin typeface="Abadi" panose="020B0604020104020204" pitchFamily="34" charset="0"/>
              </a:rPr>
              <a:t>The predictive analysis performed used various classification algorithms (Logistic Regression, Support Vector Machine, Decision Tree, K Nearest Neighbors) and the python package scikit-learn.</a:t>
            </a:r>
          </a:p>
          <a:p>
            <a:pPr lvl="1">
              <a:spcBef>
                <a:spcPts val="1400"/>
              </a:spcBef>
            </a:pPr>
            <a:r>
              <a:rPr lang="en-US" sz="3000" dirty="0">
                <a:solidFill>
                  <a:schemeClr val="accent3">
                    <a:lumMod val="25000"/>
                  </a:schemeClr>
                </a:solidFill>
                <a:latin typeface="Abadi" panose="020B0604020104020204" pitchFamily="34" charset="0"/>
              </a:rPr>
              <a:t>Each algorithm is evaluated using cross-validation and hyperparameter tuning via </a:t>
            </a:r>
            <a:r>
              <a:rPr lang="en-US" sz="3000" dirty="0" err="1">
                <a:solidFill>
                  <a:schemeClr val="accent3">
                    <a:lumMod val="25000"/>
                  </a:schemeClr>
                </a:solidFill>
                <a:latin typeface="Abadi" panose="020B0604020104020204" pitchFamily="34" charset="0"/>
              </a:rPr>
              <a:t>GridSearchCV</a:t>
            </a:r>
            <a:r>
              <a:rPr lang="en-US" sz="3000" dirty="0">
                <a:solidFill>
                  <a:schemeClr val="accent3">
                    <a:lumMod val="25000"/>
                  </a:schemeClr>
                </a:solidFill>
                <a:latin typeface="Abadi" panose="020B0604020104020204" pitchFamily="34" charset="0"/>
              </a:rPr>
              <a:t> to find the best performing model configuration.</a:t>
            </a:r>
          </a:p>
          <a:p>
            <a:pPr lvl="1">
              <a:spcBef>
                <a:spcPts val="1400"/>
              </a:spcBef>
            </a:pPr>
            <a:r>
              <a:rPr lang="en-US" sz="3000" dirty="0">
                <a:solidFill>
                  <a:schemeClr val="accent3">
                    <a:lumMod val="25000"/>
                  </a:schemeClr>
                </a:solidFill>
                <a:latin typeface="Abadi" panose="020B0604020104020204" pitchFamily="34" charset="0"/>
              </a:rPr>
              <a:t>The models are then tested on the test dataset, and their performance is assessed using accuracy scores and confusion matrices.</a:t>
            </a:r>
          </a:p>
          <a:p>
            <a:pPr lvl="1">
              <a:spcBef>
                <a:spcPts val="1400"/>
              </a:spcBef>
            </a:pPr>
            <a:r>
              <a:rPr lang="en-US" sz="3000" dirty="0">
                <a:solidFill>
                  <a:schemeClr val="accent3">
                    <a:lumMod val="25000"/>
                  </a:schemeClr>
                </a:solidFill>
                <a:latin typeface="Abadi" panose="020B0604020104020204" pitchFamily="34" charset="0"/>
              </a:rPr>
              <a:t>The classification model with the highest accuracy on the test dataset is identified as the best performing model. </a:t>
            </a:r>
          </a:p>
          <a:p>
            <a:pPr lvl="1">
              <a:spcBef>
                <a:spcPts val="1400"/>
              </a:spcBef>
            </a:pPr>
            <a:endParaRPr lang="en-US" sz="3000" dirty="0">
              <a:solidFill>
                <a:schemeClr val="accent3">
                  <a:lumMod val="25000"/>
                </a:schemeClr>
              </a:solidFill>
              <a:latin typeface="Abadi" panose="020B0604020104020204" pitchFamily="34" charset="0"/>
              <a:hlinkClick r:id="rId3"/>
            </a:endParaRPr>
          </a:p>
          <a:p>
            <a:pPr lvl="1">
              <a:spcBef>
                <a:spcPts val="1400"/>
              </a:spcBef>
            </a:pPr>
            <a:endParaRPr lang="en-US" sz="2600" dirty="0">
              <a:solidFill>
                <a:schemeClr val="accent3">
                  <a:lumMod val="25000"/>
                </a:schemeClr>
              </a:solidFill>
              <a:latin typeface="Abadi" panose="020B0604020104020204" pitchFamily="34" charset="0"/>
              <a:hlinkClick r:id="rId3"/>
            </a:endParaRPr>
          </a:p>
          <a:p>
            <a:pPr lvl="1">
              <a:spcBef>
                <a:spcPts val="1400"/>
              </a:spcBef>
            </a:pPr>
            <a:endParaRPr lang="en-US" sz="2600" dirty="0">
              <a:solidFill>
                <a:schemeClr val="accent3">
                  <a:lumMod val="25000"/>
                </a:schemeClr>
              </a:solidFill>
              <a:latin typeface="Abadi" panose="020B0604020104020204" pitchFamily="34" charset="0"/>
              <a:hlinkClick r:id="rId3"/>
            </a:endParaRPr>
          </a:p>
          <a:p>
            <a:pPr lvl="1">
              <a:spcBef>
                <a:spcPts val="1400"/>
              </a:spcBef>
            </a:pPr>
            <a:endParaRPr lang="en-US" sz="2600" dirty="0">
              <a:solidFill>
                <a:schemeClr val="accent3">
                  <a:lumMod val="25000"/>
                </a:schemeClr>
              </a:solidFill>
              <a:latin typeface="Abadi" panose="020B0604020104020204" pitchFamily="34" charset="0"/>
              <a:hlinkClick r:id="rId3"/>
            </a:endParaRPr>
          </a:p>
          <a:p>
            <a:pPr lvl="1">
              <a:spcBef>
                <a:spcPts val="1400"/>
              </a:spcBef>
            </a:pPr>
            <a:endParaRPr lang="en-US" sz="2600" dirty="0">
              <a:solidFill>
                <a:schemeClr val="accent3">
                  <a:lumMod val="25000"/>
                </a:schemeClr>
              </a:solidFill>
              <a:latin typeface="Abadi" panose="020B0604020104020204" pitchFamily="34" charset="0"/>
              <a:hlinkClick r:id="rId3"/>
            </a:endParaRPr>
          </a:p>
          <a:p>
            <a:pPr lvl="1">
              <a:spcBef>
                <a:spcPts val="1400"/>
              </a:spcBef>
            </a:pPr>
            <a:r>
              <a:rPr lang="en-US" sz="2900" dirty="0">
                <a:solidFill>
                  <a:schemeClr val="accent3">
                    <a:lumMod val="25000"/>
                  </a:schemeClr>
                </a:solidFill>
                <a:latin typeface="Abadi" panose="020B0604020104020204" pitchFamily="34" charset="0"/>
                <a:hlinkClick r:id="rId3"/>
              </a:rPr>
              <a:t>SpaceX Falcon 9 Machine Learning Predictive Analysis</a:t>
            </a:r>
            <a:r>
              <a:rPr lang="en-US" sz="2900" dirty="0">
                <a:solidFill>
                  <a:schemeClr val="accent3">
                    <a:lumMod val="25000"/>
                  </a:schemeClr>
                </a:solidFill>
                <a:latin typeface="Abadi" panose="020B0604020104020204" pitchFamily="34" charset="0"/>
              </a:rPr>
              <a:t> </a:t>
            </a:r>
            <a:endParaRPr lang="en-US" sz="29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Arrow: Chevron 1">
            <a:extLst>
              <a:ext uri="{FF2B5EF4-FFF2-40B4-BE49-F238E27FC236}">
                <a16:creationId xmlns:a16="http://schemas.microsoft.com/office/drawing/2014/main" id="{6B1C996F-DD17-3987-9D3E-C774929C026F}"/>
              </a:ext>
            </a:extLst>
          </p:cNvPr>
          <p:cNvSpPr/>
          <p:nvPr/>
        </p:nvSpPr>
        <p:spPr>
          <a:xfrm>
            <a:off x="1379363" y="4100128"/>
            <a:ext cx="2377309" cy="1424066"/>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rPr>
              <a:t>Algorithm Selected</a:t>
            </a:r>
          </a:p>
        </p:txBody>
      </p:sp>
      <p:sp>
        <p:nvSpPr>
          <p:cNvPr id="6" name="Arrow: Chevron 5">
            <a:extLst>
              <a:ext uri="{FF2B5EF4-FFF2-40B4-BE49-F238E27FC236}">
                <a16:creationId xmlns:a16="http://schemas.microsoft.com/office/drawing/2014/main" id="{A0525618-D61B-757A-B019-E4089769B8D0}"/>
              </a:ext>
            </a:extLst>
          </p:cNvPr>
          <p:cNvSpPr/>
          <p:nvPr/>
        </p:nvSpPr>
        <p:spPr>
          <a:xfrm>
            <a:off x="3551047" y="4100128"/>
            <a:ext cx="2377309" cy="1424066"/>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err="1">
                <a:solidFill>
                  <a:prstClr val="black"/>
                </a:solidFill>
                <a:latin typeface="Trebuchet MS" panose="020B0603020202020204"/>
              </a:rPr>
              <a:t>Algrothim</a:t>
            </a:r>
            <a:r>
              <a:rPr lang="en-US" sz="900" b="1" dirty="0">
                <a:solidFill>
                  <a:prstClr val="black"/>
                </a:solidFill>
                <a:latin typeface="Trebuchet MS" panose="020B0603020202020204"/>
              </a:rPr>
              <a:t> evaluated via </a:t>
            </a:r>
            <a:r>
              <a:rPr lang="en-US" sz="900" b="1" dirty="0" err="1">
                <a:solidFill>
                  <a:prstClr val="black"/>
                </a:solidFill>
                <a:latin typeface="Trebuchet MS" panose="020B0603020202020204"/>
              </a:rPr>
              <a:t>GridSearchCV</a:t>
            </a:r>
            <a:endParaRPr kumimoji="0" lang="en-US" sz="900" b="1"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7" name="Arrow: Chevron 6">
            <a:extLst>
              <a:ext uri="{FF2B5EF4-FFF2-40B4-BE49-F238E27FC236}">
                <a16:creationId xmlns:a16="http://schemas.microsoft.com/office/drawing/2014/main" id="{8B8F3890-BBC9-26B4-BB1A-26114E92A39D}"/>
              </a:ext>
            </a:extLst>
          </p:cNvPr>
          <p:cNvSpPr/>
          <p:nvPr/>
        </p:nvSpPr>
        <p:spPr>
          <a:xfrm>
            <a:off x="5749088" y="4100454"/>
            <a:ext cx="2377309" cy="1424066"/>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Trebuchet MS" panose="020B0603020202020204"/>
                <a:ea typeface="+mn-ea"/>
                <a:cs typeface="+mn-cs"/>
              </a:rPr>
              <a:t>Models tested on test dataset</a:t>
            </a:r>
          </a:p>
        </p:txBody>
      </p:sp>
      <p:sp>
        <p:nvSpPr>
          <p:cNvPr id="8" name="Arrow: Chevron 7">
            <a:extLst>
              <a:ext uri="{FF2B5EF4-FFF2-40B4-BE49-F238E27FC236}">
                <a16:creationId xmlns:a16="http://schemas.microsoft.com/office/drawing/2014/main" id="{EC42DF56-5623-9A04-5229-DE576FD45C29}"/>
              </a:ext>
            </a:extLst>
          </p:cNvPr>
          <p:cNvSpPr/>
          <p:nvPr/>
        </p:nvSpPr>
        <p:spPr>
          <a:xfrm>
            <a:off x="7920772" y="4100128"/>
            <a:ext cx="2377309" cy="1424066"/>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Trebuchet MS" panose="020B0603020202020204"/>
                <a:ea typeface="+mn-ea"/>
                <a:cs typeface="+mn-cs"/>
              </a:rPr>
              <a:t>Accuracy tested to identify best performing Model</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Content Placeholder 4">
            <a:extLst>
              <a:ext uri="{FF2B5EF4-FFF2-40B4-BE49-F238E27FC236}">
                <a16:creationId xmlns:a16="http://schemas.microsoft.com/office/drawing/2014/main" id="{7B7537FB-EEF4-A419-688F-98DADBD68F22}"/>
              </a:ext>
            </a:extLst>
          </p:cNvPr>
          <p:cNvSpPr txBox="1">
            <a:spLocks/>
          </p:cNvSpPr>
          <p:nvPr/>
        </p:nvSpPr>
        <p:spPr>
          <a:xfrm>
            <a:off x="589934" y="1432820"/>
            <a:ext cx="10068233" cy="5066019"/>
          </a:xfrm>
          <a:prstGeom prst="rect">
            <a:avLst/>
          </a:prstGeom>
        </p:spPr>
        <p:txBody>
          <a:bodyPr vert="horz" lIns="91440" tIns="45720" rIns="91440" bIns="45720" rtlCol="0">
            <a:normAutofit fontScale="40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1400"/>
              </a:spcBef>
            </a:pPr>
            <a:endParaRPr lang="en-US" sz="2500" dirty="0">
              <a:solidFill>
                <a:schemeClr val="accent3">
                  <a:lumMod val="25000"/>
                </a:schemeClr>
              </a:solidFill>
              <a:latin typeface="Abadi" panose="020B0604020104020204" pitchFamily="34" charset="0"/>
            </a:endParaRPr>
          </a:p>
          <a:p>
            <a:pPr>
              <a:spcBef>
                <a:spcPts val="1400"/>
              </a:spcBef>
            </a:pPr>
            <a:r>
              <a:rPr lang="en-US" sz="4000" dirty="0">
                <a:solidFill>
                  <a:schemeClr val="accent3">
                    <a:lumMod val="25000"/>
                  </a:schemeClr>
                </a:solidFill>
                <a:latin typeface="Abadi" panose="020B0604020104020204" pitchFamily="34" charset="0"/>
              </a:rPr>
              <a:t>Project Goal: Predict successful landing of Falcon 9 first stage.</a:t>
            </a:r>
          </a:p>
          <a:p>
            <a:pPr>
              <a:spcBef>
                <a:spcPts val="1400"/>
              </a:spcBef>
            </a:pPr>
            <a:r>
              <a:rPr lang="en-US" sz="4000" dirty="0">
                <a:solidFill>
                  <a:schemeClr val="accent3">
                    <a:lumMod val="25000"/>
                  </a:schemeClr>
                </a:solidFill>
                <a:latin typeface="Abadi" panose="020B0604020104020204" pitchFamily="34" charset="0"/>
              </a:rPr>
              <a:t>Importance: Estimating launch costs critical for competitive bidding in rocket launch market.</a:t>
            </a:r>
          </a:p>
          <a:p>
            <a:pPr>
              <a:spcBef>
                <a:spcPts val="1400"/>
              </a:spcBef>
            </a:pPr>
            <a:r>
              <a:rPr lang="en-US" sz="4000" dirty="0">
                <a:solidFill>
                  <a:schemeClr val="accent3">
                    <a:lumMod val="25000"/>
                  </a:schemeClr>
                </a:solidFill>
                <a:latin typeface="Abadi" panose="020B0604020104020204" pitchFamily="34" charset="0"/>
              </a:rPr>
              <a:t>Challenges Addressed: Predicting landing success, estimating launch costs, providing insights for competitors.</a:t>
            </a:r>
          </a:p>
          <a:p>
            <a:pPr>
              <a:spcBef>
                <a:spcPts val="1400"/>
              </a:spcBef>
            </a:pPr>
            <a:r>
              <a:rPr lang="en-US" sz="4000" dirty="0">
                <a:solidFill>
                  <a:schemeClr val="accent3">
                    <a:lumMod val="25000"/>
                  </a:schemeClr>
                </a:solidFill>
                <a:latin typeface="Abadi" panose="020B0604020104020204" pitchFamily="34" charset="0"/>
              </a:rPr>
              <a:t>Methodology: Employed various classification algorithms (Logistic Regression, SVM, Decision Tree, KNN).</a:t>
            </a:r>
          </a:p>
          <a:p>
            <a:pPr>
              <a:spcBef>
                <a:spcPts val="1400"/>
              </a:spcBef>
            </a:pPr>
            <a:r>
              <a:rPr lang="en-US" sz="4000" dirty="0">
                <a:solidFill>
                  <a:schemeClr val="accent3">
                    <a:lumMod val="25000"/>
                  </a:schemeClr>
                </a:solidFill>
                <a:latin typeface="Abadi" panose="020B0604020104020204" pitchFamily="34" charset="0"/>
              </a:rPr>
              <a:t>Performance: Decision Tree model achieved highest accuracy of 90% in predicting successful landings.</a:t>
            </a:r>
          </a:p>
          <a:p>
            <a:pPr>
              <a:spcBef>
                <a:spcPts val="1400"/>
              </a:spcBef>
            </a:pPr>
            <a:r>
              <a:rPr lang="en-US" sz="4000" dirty="0">
                <a:solidFill>
                  <a:schemeClr val="accent3">
                    <a:lumMod val="25000"/>
                  </a:schemeClr>
                </a:solidFill>
                <a:latin typeface="Abadi" panose="020B0604020104020204" pitchFamily="34" charset="0"/>
              </a:rPr>
              <a:t>Implications: Reliable prediction of landing success facilitates accurate launch cost estimation and enhances competitiveness in the aerospace industry.</a:t>
            </a:r>
          </a:p>
          <a:p>
            <a:pPr>
              <a:spcBef>
                <a:spcPts val="1400"/>
              </a:spcBef>
            </a:pPr>
            <a:endParaRPr lang="en-US" sz="4000" dirty="0">
              <a:solidFill>
                <a:schemeClr val="accent3">
                  <a:lumMod val="25000"/>
                </a:schemeClr>
              </a:solidFill>
              <a:latin typeface="Abadi" panose="020B0604020104020204" pitchFamily="34" charset="0"/>
            </a:endParaRPr>
          </a:p>
          <a:p>
            <a:pPr marL="0" indent="0">
              <a:spcBef>
                <a:spcPts val="1400"/>
              </a:spcBef>
              <a:buNone/>
            </a:pPr>
            <a:r>
              <a:rPr lang="en-US" sz="4000" b="0" i="0" dirty="0">
                <a:solidFill>
                  <a:srgbClr val="0D0D0D"/>
                </a:solidFill>
                <a:effectLst/>
                <a:latin typeface="Söhne"/>
              </a:rPr>
              <a:t>The analysis aimed to predict the successful landing of the Falcon 9 first stage, crucial for estimating launch costs and informing competitive bids in the aerospace industry. By employing various classification algorithms, including Logistic Regression, Support Vector Machine, Decision Tree, and K Nearest Neighbors, the study evaluated their performance in predicting landing outcomes. Among these models, the Decision Tree algorithm demonstrated the highest accuracy of 90% in predicting successful landings, thus providing valuable insights for estimating launch costs and facilitating competitive bidding processes in the rocket launch market.</a:t>
            </a:r>
            <a:endParaRPr lang="en-US" sz="4500" dirty="0"/>
          </a:p>
          <a:p>
            <a:pPr marL="0" indent="0">
              <a:spcBef>
                <a:spcPts val="1400"/>
              </a:spcBef>
              <a:buNone/>
            </a:pPr>
            <a:br>
              <a:rPr lang="en-US" sz="3000" dirty="0">
                <a:solidFill>
                  <a:schemeClr val="accent3">
                    <a:lumMod val="25000"/>
                  </a:schemeClr>
                </a:solidFill>
                <a:latin typeface="Abadi" panose="020B0604020104020204" pitchFamily="34" charset="0"/>
              </a:rPr>
            </a:br>
            <a:endParaRPr lang="en-US" sz="3000" dirty="0">
              <a:solidFill>
                <a:schemeClr val="accent3">
                  <a:lumMod val="25000"/>
                </a:schemeClr>
              </a:solidFill>
              <a:latin typeface="Abadi" panose="020B0604020104020204" pitchFamily="34" charset="0"/>
            </a:endParaRPr>
          </a:p>
          <a:p>
            <a:pPr lvl="1">
              <a:spcBef>
                <a:spcPts val="1400"/>
              </a:spcBef>
            </a:pPr>
            <a:endParaRPr lang="en-US" sz="3000" dirty="0">
              <a:solidFill>
                <a:schemeClr val="accent3">
                  <a:lumMod val="25000"/>
                </a:schemeClr>
              </a:solidFill>
              <a:latin typeface="Abadi" panose="020B0604020104020204" pitchFamily="34" charset="0"/>
              <a:hlinkClick r:id="rId4"/>
            </a:endParaRPr>
          </a:p>
          <a:p>
            <a:pPr lvl="1">
              <a:spcBef>
                <a:spcPts val="1400"/>
              </a:spcBef>
            </a:pPr>
            <a:endParaRPr lang="en-US" sz="2600" dirty="0">
              <a:solidFill>
                <a:schemeClr val="accent3">
                  <a:lumMod val="25000"/>
                </a:schemeClr>
              </a:solidFill>
              <a:latin typeface="Abadi" panose="020B0604020104020204" pitchFamily="34" charset="0"/>
              <a:hlinkClick r:id="rId4"/>
            </a:endParaRPr>
          </a:p>
          <a:p>
            <a:pPr lvl="1">
              <a:spcBef>
                <a:spcPts val="1400"/>
              </a:spcBef>
            </a:pPr>
            <a:endParaRPr lang="en-US" sz="2600" dirty="0">
              <a:solidFill>
                <a:schemeClr val="accent3">
                  <a:lumMod val="25000"/>
                </a:schemeClr>
              </a:solidFill>
              <a:latin typeface="Abadi" panose="020B0604020104020204" pitchFamily="34" charset="0"/>
              <a:hlinkClick r:id="rId4"/>
            </a:endParaRPr>
          </a:p>
          <a:p>
            <a:pPr lvl="1">
              <a:spcBef>
                <a:spcPts val="1400"/>
              </a:spcBef>
            </a:pPr>
            <a:endParaRPr lang="en-US" sz="2600" dirty="0">
              <a:solidFill>
                <a:schemeClr val="accent3">
                  <a:lumMod val="25000"/>
                </a:schemeClr>
              </a:solidFill>
              <a:latin typeface="Abadi" panose="020B0604020104020204" pitchFamily="34" charset="0"/>
              <a:hlinkClick r:id="rId4"/>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85005" y="2057400"/>
            <a:ext cx="11285612" cy="3811588"/>
          </a:xfrm>
          <a:prstGeom prst="rect">
            <a:avLst/>
          </a:prstGeom>
        </p:spPr>
        <p:txBody>
          <a:bodyPr>
            <a:normAutofit fontScale="700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600" dirty="0">
                <a:solidFill>
                  <a:schemeClr val="accent3">
                    <a:lumMod val="25000"/>
                  </a:schemeClr>
                </a:solidFill>
                <a:latin typeface="Abadi" panose="020B0604020104020204" pitchFamily="34" charset="0"/>
              </a:rPr>
              <a:t>In this scenario, each dot represents a launch, with the x-axis denoting the flight number and the y-axis representing the launch site. By coloring the dots blue for failed attempts (where class = 0) and orange for successful attempts (where class = 1), the plot visually distinguishes between successful and unsuccessful launches. This visualization helps to identify that the earlier flight numbers had significantly more failed outcomes compared to later flight numbers.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0C2EE50-5397-9E1C-67AA-576B75C503FD}"/>
              </a:ext>
            </a:extLst>
          </p:cNvPr>
          <p:cNvPicPr>
            <a:picLocks noChangeAspect="1"/>
          </p:cNvPicPr>
          <p:nvPr/>
        </p:nvPicPr>
        <p:blipFill>
          <a:blip r:embed="rId3"/>
          <a:stretch>
            <a:fillRect/>
          </a:stretch>
        </p:blipFill>
        <p:spPr>
          <a:xfrm>
            <a:off x="770011" y="1895329"/>
            <a:ext cx="10677832" cy="206786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9265" y="2273584"/>
            <a:ext cx="10958688" cy="3811588"/>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900" dirty="0">
                <a:solidFill>
                  <a:schemeClr val="accent3">
                    <a:lumMod val="25000"/>
                  </a:schemeClr>
                </a:solidFill>
                <a:latin typeface="Abadi" panose="020B0604020104020204" pitchFamily="34" charset="0"/>
              </a:rPr>
              <a:t>In this scenario, each dot represents a launch, with the x-axis denoting the launch site and the y-axis representing the Payload Mass (KG). By coloring the dots blue for failed attempts (where class = 0) and orange for successful attempts (where class = 1), the plot visually distinguishes between successful and unsuccessful launches. This plot helps to visualize which launch sites have the high concentrations of successes and failures based on Payload Mass. CCAFS SLC 40 has both the highest number of launches and greatest number of failures with lower payload mass.</a:t>
            </a:r>
            <a:endParaRPr lang="en-US" sz="17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74CD75F-A7BF-2CAD-9EF2-609E97DB2219}"/>
              </a:ext>
            </a:extLst>
          </p:cNvPr>
          <p:cNvPicPr>
            <a:picLocks noChangeAspect="1"/>
          </p:cNvPicPr>
          <p:nvPr/>
        </p:nvPicPr>
        <p:blipFill>
          <a:blip r:embed="rId3"/>
          <a:stretch>
            <a:fillRect/>
          </a:stretch>
        </p:blipFill>
        <p:spPr>
          <a:xfrm>
            <a:off x="467669" y="1612879"/>
            <a:ext cx="11120284" cy="211270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85003" y="4601547"/>
            <a:ext cx="11285611" cy="2256453"/>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This bar chart of class vs orbit serves the purpose of visually comparing the distribution of successful and failed launch outcomes across different orbital paths. Each bar represents a specific orbit, with the height of the bar indicating the frequency of successful and failed launches in that orbit category. This visualization makes it clear that the orbital path has a great impact on the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Picture 7">
            <a:extLst>
              <a:ext uri="{FF2B5EF4-FFF2-40B4-BE49-F238E27FC236}">
                <a16:creationId xmlns:a16="http://schemas.microsoft.com/office/drawing/2014/main" id="{019C2935-261F-CA48-327D-1BBE34F86A40}"/>
              </a:ext>
            </a:extLst>
          </p:cNvPr>
          <p:cNvPicPr>
            <a:picLocks noChangeAspect="1"/>
          </p:cNvPicPr>
          <p:nvPr/>
        </p:nvPicPr>
        <p:blipFill>
          <a:blip r:embed="rId3"/>
          <a:stretch>
            <a:fillRect/>
          </a:stretch>
        </p:blipFill>
        <p:spPr>
          <a:xfrm>
            <a:off x="3617648" y="1338931"/>
            <a:ext cx="4820323" cy="362953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1109" y="4401722"/>
            <a:ext cx="10764501" cy="1340317"/>
          </a:xfrm>
          <a:prstGeom prst="rect">
            <a:avLst/>
          </a:prstGeom>
        </p:spPr>
        <p:txBody>
          <a:bodyPr>
            <a:normAutofit fontScale="92500" lnSpcReduction="10000"/>
          </a:bodyPr>
          <a:lstStyle/>
          <a:p>
            <a:pPr>
              <a:lnSpc>
                <a:spcPct val="100000"/>
              </a:lnSpc>
              <a:spcBef>
                <a:spcPts val="1400"/>
              </a:spcBef>
            </a:pPr>
            <a:r>
              <a:rPr lang="en-US" dirty="0">
                <a:solidFill>
                  <a:schemeClr val="accent3">
                    <a:lumMod val="25000"/>
                  </a:schemeClr>
                </a:solidFill>
                <a:latin typeface="Abadi" panose="020B0604020104020204" pitchFamily="34" charset="0"/>
              </a:rPr>
              <a:t>In this scenario, each dot represents a launch, with the x-axis denoting the flight number and the y-axis representing the orbit. By coloring the dots blue for failed attempts (where class = 0) and orange for successful attempts (where class = 1), the plot visually distinguishes between successful and unsuccessful launches. It is clear from this visualization that the orbit paths GTO has the greatest number of failures with earlier flight numbers and improves with more flights.</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2B6CA1E-4204-E408-896C-37EB4A71731D}"/>
              </a:ext>
            </a:extLst>
          </p:cNvPr>
          <p:cNvPicPr>
            <a:picLocks noChangeAspect="1"/>
          </p:cNvPicPr>
          <p:nvPr/>
        </p:nvPicPr>
        <p:blipFill>
          <a:blip r:embed="rId3"/>
          <a:stretch>
            <a:fillRect/>
          </a:stretch>
        </p:blipFill>
        <p:spPr>
          <a:xfrm>
            <a:off x="442452" y="1809134"/>
            <a:ext cx="11474332" cy="216675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22787" y="4714878"/>
            <a:ext cx="10628671" cy="1306820"/>
          </a:xfrm>
          <a:prstGeom prst="rect">
            <a:avLst/>
          </a:prstGeom>
        </p:spPr>
        <p:txBody>
          <a:bodyPr>
            <a:normAutofit fontScale="70000" lnSpcReduction="20000"/>
          </a:bodyPr>
          <a:lstStyle/>
          <a:p>
            <a:pPr>
              <a:lnSpc>
                <a:spcPct val="100000"/>
              </a:lnSpc>
              <a:spcBef>
                <a:spcPts val="1400"/>
              </a:spcBef>
            </a:pPr>
            <a:r>
              <a:rPr lang="en-US" sz="2400" dirty="0">
                <a:solidFill>
                  <a:schemeClr val="accent3">
                    <a:lumMod val="25000"/>
                  </a:schemeClr>
                </a:solidFill>
                <a:latin typeface="Abadi" panose="020B0604020104020204" pitchFamily="34" charset="0"/>
              </a:rPr>
              <a:t>In this scenario, each dot represents a launch, with the x-axis denoting the flight number and the y-axis representing the launch site. By coloring the dots blue for failed attempts (where class = 0) and orange for successful attempts (where class = 1), the plot visually distinguishes between successful and unsuccessful launches. This scatter plot aids in identifying how payload mass varies across different orbital paths and provides valuable information for mission planning/payload selection.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3DD746D-0B90-3F4A-EC76-C53CA4AF0080}"/>
              </a:ext>
            </a:extLst>
          </p:cNvPr>
          <p:cNvPicPr>
            <a:picLocks noChangeAspect="1"/>
          </p:cNvPicPr>
          <p:nvPr/>
        </p:nvPicPr>
        <p:blipFill>
          <a:blip r:embed="rId3"/>
          <a:stretch>
            <a:fillRect/>
          </a:stretch>
        </p:blipFill>
        <p:spPr>
          <a:xfrm>
            <a:off x="250722" y="1785408"/>
            <a:ext cx="11690555" cy="223176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0438" y="5126321"/>
            <a:ext cx="10235381" cy="1282700"/>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By plotting success rate against year and including a trend line, this graph provides insights into the performance of Falcon 9 launches over the years. It allows the observation of any long-term patterns or changes in launch success rates and assess the effectiveness of improvements or changes implemented by SpaceX over time.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E902565-54E5-0B77-B164-5BECE62D843D}"/>
              </a:ext>
            </a:extLst>
          </p:cNvPr>
          <p:cNvPicPr>
            <a:picLocks noChangeAspect="1"/>
          </p:cNvPicPr>
          <p:nvPr/>
        </p:nvPicPr>
        <p:blipFill>
          <a:blip r:embed="rId3"/>
          <a:stretch>
            <a:fillRect/>
          </a:stretch>
        </p:blipFill>
        <p:spPr>
          <a:xfrm>
            <a:off x="3279057" y="1407118"/>
            <a:ext cx="4685072" cy="348635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0271" y="1266666"/>
            <a:ext cx="9745663" cy="4595729"/>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The following query retrieves the unique launch sites from the SPACEXTABLE dataset, providing a list of distinct launch locations where Falcon 9 launches have occurred:</a:t>
            </a:r>
          </a:p>
          <a:p>
            <a:pPr lvl="1">
              <a:spcBef>
                <a:spcPts val="1400"/>
              </a:spcBef>
            </a:pPr>
            <a:r>
              <a:rPr lang="en-US" sz="2000" dirty="0">
                <a:solidFill>
                  <a:schemeClr val="accent3">
                    <a:lumMod val="25000"/>
                  </a:schemeClr>
                </a:solidFill>
                <a:latin typeface="Abadi" panose="020B0604020104020204" pitchFamily="34" charset="0"/>
              </a:rPr>
              <a:t>%</a:t>
            </a:r>
            <a:r>
              <a:rPr lang="en-US" sz="2000" dirty="0" err="1">
                <a:solidFill>
                  <a:schemeClr val="accent3">
                    <a:lumMod val="25000"/>
                  </a:schemeClr>
                </a:solidFill>
                <a:latin typeface="Abadi" panose="020B0604020104020204" pitchFamily="34" charset="0"/>
              </a:rPr>
              <a:t>sql</a:t>
            </a:r>
            <a:r>
              <a:rPr lang="en-US" sz="2000" dirty="0">
                <a:solidFill>
                  <a:schemeClr val="accent3">
                    <a:lumMod val="25000"/>
                  </a:schemeClr>
                </a:solidFill>
                <a:latin typeface="Abadi" panose="020B0604020104020204" pitchFamily="34" charset="0"/>
              </a:rPr>
              <a:t> SELECT DISTINCT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from SPACEXTABLE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697BF77-F3BF-1CF3-1338-B0F36BF2EADD}"/>
              </a:ext>
            </a:extLst>
          </p:cNvPr>
          <p:cNvPicPr>
            <a:picLocks noChangeAspect="1"/>
          </p:cNvPicPr>
          <p:nvPr/>
        </p:nvPicPr>
        <p:blipFill>
          <a:blip r:embed="rId3"/>
          <a:stretch>
            <a:fillRect/>
          </a:stretch>
        </p:blipFill>
        <p:spPr>
          <a:xfrm>
            <a:off x="4710643" y="3778287"/>
            <a:ext cx="1464917" cy="208410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2527" y="1581622"/>
            <a:ext cx="10035641" cy="1119563"/>
          </a:xfrm>
          <a:prstGeom prst="rect">
            <a:avLst/>
          </a:prstGeom>
        </p:spPr>
        <p:txBody>
          <a:bodyPr>
            <a:normAutofit/>
          </a:bodyPr>
          <a:lstStyle/>
          <a:p>
            <a:pPr>
              <a:lnSpc>
                <a:spcPct val="100000"/>
              </a:lnSpc>
              <a:spcBef>
                <a:spcPts val="1400"/>
              </a:spcBef>
            </a:pPr>
            <a:r>
              <a:rPr lang="en-US" sz="1600" b="0" i="0" dirty="0">
                <a:solidFill>
                  <a:srgbClr val="0D0D0D"/>
                </a:solidFill>
                <a:effectLst/>
                <a:latin typeface="Söhne"/>
              </a:rPr>
              <a:t>This SQL query selects the first five records from the SPACEXTABLE dataset where the launch site begins with 'CCA', providing a glimpse of the details for Falcon 9 launches specifically from sites with names starting with 'CCA’:</a:t>
            </a:r>
          </a:p>
          <a:p>
            <a:pPr lvl="1">
              <a:spcBef>
                <a:spcPts val="1400"/>
              </a:spcBef>
            </a:pPr>
            <a:r>
              <a:rPr lang="en-US" b="0" i="0" dirty="0">
                <a:solidFill>
                  <a:srgbClr val="0D0D0D"/>
                </a:solidFill>
                <a:effectLst/>
                <a:latin typeface="Söhne"/>
              </a:rPr>
              <a:t>%</a:t>
            </a:r>
            <a:r>
              <a:rPr lang="en-US" b="0" i="0" dirty="0" err="1">
                <a:solidFill>
                  <a:srgbClr val="0D0D0D"/>
                </a:solidFill>
                <a:effectLst/>
                <a:latin typeface="Söhne"/>
              </a:rPr>
              <a:t>sql</a:t>
            </a:r>
            <a:r>
              <a:rPr lang="en-US" b="0" i="0" dirty="0">
                <a:solidFill>
                  <a:srgbClr val="0D0D0D"/>
                </a:solidFill>
                <a:effectLst/>
                <a:latin typeface="Söhne"/>
              </a:rPr>
              <a:t> SELECT * from SPACEXTABLE WHERE LAUNCH_SITE LIKE 'CCA%' LIMIT 5</a:t>
            </a: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0264279-324F-1D83-D08C-73535C0C3929}"/>
              </a:ext>
            </a:extLst>
          </p:cNvPr>
          <p:cNvPicPr>
            <a:picLocks noChangeAspect="1"/>
          </p:cNvPicPr>
          <p:nvPr/>
        </p:nvPicPr>
        <p:blipFill>
          <a:blip r:embed="rId3"/>
          <a:stretch>
            <a:fillRect/>
          </a:stretch>
        </p:blipFill>
        <p:spPr>
          <a:xfrm>
            <a:off x="1698549" y="2832204"/>
            <a:ext cx="7288135" cy="347093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9263" y="1731072"/>
            <a:ext cx="9745663" cy="1927123"/>
          </a:xfrm>
          <a:prstGeom prst="rect">
            <a:avLst/>
          </a:prstGeom>
        </p:spPr>
        <p:txBody>
          <a:bodyPr>
            <a:normAutofit fontScale="775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The following query calculates the total payload mass (in kilograms) for launches conducted by the customer "NASA (CRS)" from the SPACEXTABLE dataset, grouping the results by the customer </a:t>
            </a:r>
            <a:r>
              <a:rPr lang="en-US" sz="2400" dirty="0" err="1">
                <a:solidFill>
                  <a:schemeClr val="accent3">
                    <a:lumMod val="25000"/>
                  </a:schemeClr>
                </a:solidFill>
                <a:latin typeface="Abadi" panose="020B0604020104020204" pitchFamily="34" charset="0"/>
              </a:rPr>
              <a:t>name.Present</a:t>
            </a:r>
            <a:r>
              <a:rPr lang="en-US" sz="2400" dirty="0">
                <a:solidFill>
                  <a:schemeClr val="accent3">
                    <a:lumMod val="25000"/>
                  </a:schemeClr>
                </a:solidFill>
                <a:latin typeface="Abadi" panose="020B0604020104020204" pitchFamily="34" charset="0"/>
              </a:rPr>
              <a:t> your query result with a short explanation here</a:t>
            </a:r>
          </a:p>
          <a:p>
            <a:pPr lvl="1">
              <a:spcBef>
                <a:spcPts val="1400"/>
              </a:spcBef>
            </a:pPr>
            <a:r>
              <a:rPr lang="en-US" sz="2400" b="0" i="0" dirty="0">
                <a:solidFill>
                  <a:srgbClr val="0D0D0D"/>
                </a:solidFill>
                <a:effectLst/>
                <a:latin typeface="Söhne"/>
              </a:rPr>
              <a:t>%</a:t>
            </a:r>
            <a:r>
              <a:rPr lang="en-US" sz="2400" b="0" i="0" dirty="0" err="1">
                <a:solidFill>
                  <a:srgbClr val="0D0D0D"/>
                </a:solidFill>
                <a:effectLst/>
                <a:latin typeface="Söhne"/>
              </a:rPr>
              <a:t>sql</a:t>
            </a:r>
            <a:r>
              <a:rPr lang="en-US" sz="2400" b="0" i="0" dirty="0">
                <a:solidFill>
                  <a:srgbClr val="0D0D0D"/>
                </a:solidFill>
                <a:effectLst/>
                <a:latin typeface="Söhne"/>
              </a:rPr>
              <a:t> SELECT SUM(PAYLOAD_MASS__KG_) FROM SPACEXTABLE WHERE CUSTOMER = 'NASA (CRS)' GROUP BY CUSTOMER</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0F4E983-A252-EA1E-97A3-6602F0A5C029}"/>
              </a:ext>
            </a:extLst>
          </p:cNvPr>
          <p:cNvPicPr>
            <a:picLocks noChangeAspect="1"/>
          </p:cNvPicPr>
          <p:nvPr/>
        </p:nvPicPr>
        <p:blipFill>
          <a:blip r:embed="rId3"/>
          <a:stretch>
            <a:fillRect/>
          </a:stretch>
        </p:blipFill>
        <p:spPr>
          <a:xfrm>
            <a:off x="4391514" y="4091199"/>
            <a:ext cx="2614454" cy="96391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92291"/>
            <a:ext cx="9745663" cy="1897863"/>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following query calculates the average payload mass (in kilograms) for launches where the booster version contains the term "F9 v1.1" from the SPACEXTABLE dataset.</a:t>
            </a:r>
          </a:p>
          <a:p>
            <a:pPr lvl="1">
              <a:spcBef>
                <a:spcPts val="1400"/>
              </a:spcBef>
            </a:pPr>
            <a:r>
              <a:rPr lang="en-US" sz="2000" b="0" i="0" dirty="0">
                <a:solidFill>
                  <a:srgbClr val="0D0D0D"/>
                </a:solidFill>
                <a:effectLst/>
                <a:latin typeface="Söhne"/>
              </a:rPr>
              <a:t>%</a:t>
            </a:r>
            <a:r>
              <a:rPr lang="en-US" sz="2000" b="0" i="0" dirty="0" err="1">
                <a:solidFill>
                  <a:srgbClr val="0D0D0D"/>
                </a:solidFill>
                <a:effectLst/>
                <a:latin typeface="Söhne"/>
              </a:rPr>
              <a:t>sql</a:t>
            </a:r>
            <a:r>
              <a:rPr lang="en-US" sz="2000" b="0" i="0" dirty="0">
                <a:solidFill>
                  <a:srgbClr val="0D0D0D"/>
                </a:solidFill>
                <a:effectLst/>
                <a:latin typeface="Söhne"/>
              </a:rPr>
              <a:t> SELECT AVG(PAYLOAD_MASS__KG_) FROM SPACEXTABLE WHERE BOOSTER_VERSION LIKE '%F9 v1.1%</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C88D47F-2059-7A56-BEB3-97820E694BED}"/>
              </a:ext>
            </a:extLst>
          </p:cNvPr>
          <p:cNvPicPr>
            <a:picLocks noChangeAspect="1"/>
          </p:cNvPicPr>
          <p:nvPr/>
        </p:nvPicPr>
        <p:blipFill>
          <a:blip r:embed="rId3"/>
          <a:stretch>
            <a:fillRect/>
          </a:stretch>
        </p:blipFill>
        <p:spPr>
          <a:xfrm>
            <a:off x="4661630" y="4217968"/>
            <a:ext cx="1962424" cy="64779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2" y="1395486"/>
            <a:ext cx="10782892" cy="45431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l">
              <a:buNone/>
            </a:pPr>
            <a:r>
              <a:rPr lang="en-US" sz="2400" b="1" dirty="0">
                <a:solidFill>
                  <a:srgbClr val="0D0D0D"/>
                </a:solidFill>
                <a:latin typeface="Söhne"/>
              </a:rPr>
              <a:t>Methodology Summary:</a:t>
            </a:r>
          </a:p>
          <a:p>
            <a:pPr algn="l">
              <a:buFont typeface="Arial" panose="020B0604020202020204" pitchFamily="34" charset="0"/>
              <a:buChar char="•"/>
            </a:pPr>
            <a:r>
              <a:rPr lang="en-US" sz="2000" b="0" i="0" dirty="0">
                <a:solidFill>
                  <a:srgbClr val="0D0D0D"/>
                </a:solidFill>
                <a:effectLst/>
                <a:latin typeface="Söhne"/>
              </a:rPr>
              <a:t>Data Gathering:</a:t>
            </a:r>
          </a:p>
          <a:p>
            <a:pPr marL="742950" lvl="1" indent="-285750" algn="l">
              <a:buFont typeface="Arial" panose="020B0604020202020204" pitchFamily="34" charset="0"/>
              <a:buChar char="•"/>
            </a:pPr>
            <a:r>
              <a:rPr lang="en-US" sz="1800" b="0" i="0" dirty="0">
                <a:solidFill>
                  <a:srgbClr val="0D0D0D"/>
                </a:solidFill>
                <a:effectLst/>
                <a:latin typeface="Söhne"/>
              </a:rPr>
              <a:t>Utilize SpaceX API to collect relevant data.</a:t>
            </a:r>
          </a:p>
          <a:p>
            <a:pPr algn="l">
              <a:buFont typeface="Arial" panose="020B0604020202020204" pitchFamily="34" charset="0"/>
              <a:buChar char="•"/>
            </a:pPr>
            <a:r>
              <a:rPr lang="en-US" sz="2000" b="0" i="0" dirty="0">
                <a:solidFill>
                  <a:srgbClr val="0D0D0D"/>
                </a:solidFill>
                <a:effectLst/>
                <a:latin typeface="Söhne"/>
              </a:rPr>
              <a:t>Data Wrangling:</a:t>
            </a:r>
          </a:p>
          <a:p>
            <a:pPr marL="742950" lvl="1" indent="-285750" algn="l">
              <a:buFont typeface="Arial" panose="020B0604020202020204" pitchFamily="34" charset="0"/>
              <a:buChar char="•"/>
            </a:pPr>
            <a:r>
              <a:rPr lang="en-US" sz="1800" b="0" i="0" dirty="0">
                <a:solidFill>
                  <a:srgbClr val="0D0D0D"/>
                </a:solidFill>
                <a:effectLst/>
                <a:latin typeface="Söhne"/>
              </a:rPr>
              <a:t>Perform data cleaning and preprocessing using Pandas.</a:t>
            </a:r>
          </a:p>
          <a:p>
            <a:pPr algn="l">
              <a:buFont typeface="Arial" panose="020B0604020202020204" pitchFamily="34" charset="0"/>
              <a:buChar char="•"/>
            </a:pPr>
            <a:r>
              <a:rPr lang="en-US" sz="2000" b="0" i="0" dirty="0">
                <a:solidFill>
                  <a:srgbClr val="0D0D0D"/>
                </a:solidFill>
                <a:effectLst/>
                <a:latin typeface="Söhne"/>
              </a:rPr>
              <a:t>Exploratory Data Analysis (EDA):</a:t>
            </a:r>
          </a:p>
          <a:p>
            <a:pPr marL="742950" lvl="1" indent="-285750" algn="l">
              <a:buFont typeface="Arial" panose="020B0604020202020204" pitchFamily="34" charset="0"/>
              <a:buChar char="•"/>
            </a:pPr>
            <a:r>
              <a:rPr lang="en-US" sz="1800" b="0" i="0" dirty="0">
                <a:solidFill>
                  <a:srgbClr val="0D0D0D"/>
                </a:solidFill>
                <a:effectLst/>
                <a:latin typeface="Söhne"/>
              </a:rPr>
              <a:t>Conduct EDA using SQL to understand dataset structure.</a:t>
            </a:r>
          </a:p>
          <a:p>
            <a:pPr marL="742950" lvl="1" indent="-285750" algn="l">
              <a:buFont typeface="Arial" panose="020B0604020202020204" pitchFamily="34" charset="0"/>
              <a:buChar char="•"/>
            </a:pPr>
            <a:r>
              <a:rPr lang="en-US" sz="1800" b="0" i="0" dirty="0">
                <a:solidFill>
                  <a:srgbClr val="0D0D0D"/>
                </a:solidFill>
                <a:effectLst/>
                <a:latin typeface="Söhne"/>
              </a:rPr>
              <a:t>Visualize data with Matplotlib and Seaborn for insights.</a:t>
            </a:r>
          </a:p>
          <a:p>
            <a:pPr algn="l">
              <a:buFont typeface="Arial" panose="020B0604020202020204" pitchFamily="34" charset="0"/>
              <a:buChar char="•"/>
            </a:pPr>
            <a:r>
              <a:rPr lang="en-US" sz="2000" b="0" i="0" dirty="0">
                <a:solidFill>
                  <a:srgbClr val="0D0D0D"/>
                </a:solidFill>
                <a:effectLst/>
                <a:latin typeface="Söhne"/>
              </a:rPr>
              <a:t>Dashboard Creation:</a:t>
            </a:r>
          </a:p>
          <a:p>
            <a:pPr marL="742950" lvl="1" indent="-285750" algn="l">
              <a:buFont typeface="Arial" panose="020B0604020202020204" pitchFamily="34" charset="0"/>
              <a:buChar char="•"/>
            </a:pPr>
            <a:r>
              <a:rPr lang="en-US" sz="1800" b="0" i="0" dirty="0">
                <a:solidFill>
                  <a:srgbClr val="0D0D0D"/>
                </a:solidFill>
                <a:effectLst/>
                <a:latin typeface="Söhne"/>
              </a:rPr>
              <a:t>Develop an interactive dashboard with </a:t>
            </a:r>
            <a:r>
              <a:rPr lang="en-US" sz="1800" b="0" i="0" dirty="0" err="1">
                <a:solidFill>
                  <a:srgbClr val="0D0D0D"/>
                </a:solidFill>
                <a:effectLst/>
                <a:latin typeface="Söhne"/>
              </a:rPr>
              <a:t>Plotly</a:t>
            </a:r>
            <a:r>
              <a:rPr lang="en-US" sz="1800" b="0" i="0" dirty="0">
                <a:solidFill>
                  <a:srgbClr val="0D0D0D"/>
                </a:solidFill>
                <a:effectLst/>
                <a:latin typeface="Söhne"/>
              </a:rPr>
              <a:t> Dash for data visualization.</a:t>
            </a:r>
          </a:p>
          <a:p>
            <a:pPr algn="l">
              <a:buFont typeface="Arial" panose="020B0604020202020204" pitchFamily="34" charset="0"/>
              <a:buChar char="•"/>
            </a:pPr>
            <a:r>
              <a:rPr lang="en-US" sz="2000" b="0" i="0" dirty="0">
                <a:solidFill>
                  <a:srgbClr val="0D0D0D"/>
                </a:solidFill>
                <a:effectLst/>
                <a:latin typeface="Söhne"/>
              </a:rPr>
              <a:t>Predictive Analysis:</a:t>
            </a:r>
          </a:p>
          <a:p>
            <a:pPr marL="742950" lvl="1" indent="-285750" algn="l">
              <a:buFont typeface="Arial" panose="020B0604020202020204" pitchFamily="34" charset="0"/>
              <a:buChar char="•"/>
            </a:pPr>
            <a:r>
              <a:rPr lang="en-US" sz="1800" b="0" i="0" dirty="0">
                <a:solidFill>
                  <a:srgbClr val="0D0D0D"/>
                </a:solidFill>
                <a:effectLst/>
                <a:latin typeface="Söhne"/>
              </a:rPr>
              <a:t>Implement machine learning algorithms (e.g., decision trees, logistic regression, SVM, KNN) using scikit-learn packages in Python.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0439" y="1690024"/>
            <a:ext cx="9745663" cy="4351338"/>
          </a:xfrm>
          <a:prstGeom prst="rect">
            <a:avLst/>
          </a:prstGeom>
        </p:spPr>
        <p:txBody>
          <a:bodyPr lIns="91440" tIns="45720" rIns="91440" bIns="45720" anchor="t">
            <a:normAutofit/>
          </a:bodyPr>
          <a:lstStyle/>
          <a:p>
            <a:pPr>
              <a:spcBef>
                <a:spcPts val="1400"/>
              </a:spcBef>
            </a:pPr>
            <a:r>
              <a:rPr lang="en-US" sz="2000" dirty="0">
                <a:solidFill>
                  <a:schemeClr val="accent3">
                    <a:lumMod val="25000"/>
                  </a:schemeClr>
                </a:solidFill>
                <a:latin typeface="Abadi"/>
              </a:rPr>
              <a:t>The following query retrieves the earliest date of successful landings on ground pads from the SPACEXTABLE dataset.</a:t>
            </a:r>
          </a:p>
          <a:p>
            <a:pPr lvl="1">
              <a:spcBef>
                <a:spcPts val="1400"/>
              </a:spcBef>
            </a:pPr>
            <a:r>
              <a:rPr lang="en-US" sz="2000" b="0" i="0" dirty="0">
                <a:solidFill>
                  <a:srgbClr val="0D0D0D"/>
                </a:solidFill>
                <a:effectLst/>
                <a:latin typeface="Söhne"/>
              </a:rPr>
              <a:t>%</a:t>
            </a:r>
            <a:r>
              <a:rPr lang="en-US" sz="2000" b="0" i="0" dirty="0" err="1">
                <a:solidFill>
                  <a:srgbClr val="0D0D0D"/>
                </a:solidFill>
                <a:effectLst/>
                <a:latin typeface="Söhne"/>
              </a:rPr>
              <a:t>sql</a:t>
            </a:r>
            <a:r>
              <a:rPr lang="en-US" sz="2000" b="0" i="0" dirty="0">
                <a:solidFill>
                  <a:srgbClr val="0D0D0D"/>
                </a:solidFill>
                <a:effectLst/>
                <a:latin typeface="Söhne"/>
              </a:rPr>
              <a:t> SELECT MIN([DATE]) FROM SPACEXTABLE WHERE LANDING_OUTCOME = 'Success (ground pad)'</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F222B60-734B-5C9A-721B-75B1F2DECD79}"/>
              </a:ext>
            </a:extLst>
          </p:cNvPr>
          <p:cNvPicPr>
            <a:picLocks noChangeAspect="1"/>
          </p:cNvPicPr>
          <p:nvPr/>
        </p:nvPicPr>
        <p:blipFill>
          <a:blip r:embed="rId3"/>
          <a:stretch>
            <a:fillRect/>
          </a:stretch>
        </p:blipFill>
        <p:spPr>
          <a:xfrm>
            <a:off x="4412151" y="4229828"/>
            <a:ext cx="1440621" cy="78462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781" y="1540489"/>
            <a:ext cx="9745663" cy="4351338"/>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The following query selects unique booster versions from the SPACEXTABLE dataset for launches with successful landings on drone ships and payload masses between 4000 and 6000 kilograms.</a:t>
            </a:r>
          </a:p>
          <a:p>
            <a:pPr lvl="1">
              <a:spcBef>
                <a:spcPts val="1400"/>
              </a:spcBef>
            </a:pPr>
            <a:r>
              <a:rPr lang="en-US" sz="2000" b="0" i="0" dirty="0">
                <a:solidFill>
                  <a:srgbClr val="0D0D0D"/>
                </a:solidFill>
                <a:effectLst/>
                <a:latin typeface="Söhne"/>
              </a:rPr>
              <a:t>%</a:t>
            </a:r>
            <a:r>
              <a:rPr lang="en-US" sz="2000" b="0" i="0" dirty="0" err="1">
                <a:solidFill>
                  <a:srgbClr val="0D0D0D"/>
                </a:solidFill>
                <a:effectLst/>
                <a:latin typeface="Söhne"/>
              </a:rPr>
              <a:t>sql</a:t>
            </a:r>
            <a:r>
              <a:rPr lang="en-US" sz="2000" b="0" i="0" dirty="0">
                <a:solidFill>
                  <a:srgbClr val="0D0D0D"/>
                </a:solidFill>
                <a:effectLst/>
                <a:latin typeface="Söhne"/>
              </a:rPr>
              <a:t> SELECT DISTINCT </a:t>
            </a:r>
            <a:r>
              <a:rPr lang="en-US" sz="2000" b="0" i="0" dirty="0" err="1">
                <a:solidFill>
                  <a:srgbClr val="0D0D0D"/>
                </a:solidFill>
                <a:effectLst/>
                <a:latin typeface="Söhne"/>
              </a:rPr>
              <a:t>Booster_Version</a:t>
            </a:r>
            <a:r>
              <a:rPr lang="en-US" sz="2000" b="0" i="0" dirty="0">
                <a:solidFill>
                  <a:srgbClr val="0D0D0D"/>
                </a:solidFill>
                <a:effectLst/>
                <a:latin typeface="Söhne"/>
              </a:rPr>
              <a:t> FROM SPACEXTABLE WHERE LANDING_OUTCOME = 'Success (drone ship)' AND (PAYLOAD_MASS__KG_ &gt; 4000 AND PAYLOAD_MASS__KG_ &lt; 6000)</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B4E1390-5173-0CEE-2363-2FBA78D7F6CE}"/>
              </a:ext>
            </a:extLst>
          </p:cNvPr>
          <p:cNvPicPr>
            <a:picLocks noChangeAspect="1"/>
          </p:cNvPicPr>
          <p:nvPr/>
        </p:nvPicPr>
        <p:blipFill>
          <a:blip r:embed="rId3"/>
          <a:stretch>
            <a:fillRect/>
          </a:stretch>
        </p:blipFill>
        <p:spPr>
          <a:xfrm>
            <a:off x="4560480" y="4080931"/>
            <a:ext cx="1404369" cy="181089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0606" y="1560154"/>
            <a:ext cx="9745663" cy="4351338"/>
          </a:xfrm>
          <a:prstGeom prst="rect">
            <a:avLst/>
          </a:prstGeom>
        </p:spPr>
        <p:txBody>
          <a:bodyPr>
            <a:normAutofit/>
          </a:bodyPr>
          <a:lstStyle/>
          <a:p>
            <a:pPr>
              <a:lnSpc>
                <a:spcPct val="100000"/>
              </a:lnSpc>
              <a:spcBef>
                <a:spcPts val="1400"/>
              </a:spcBef>
            </a:pPr>
            <a:r>
              <a:rPr lang="en-US" sz="2000" b="0" i="0" dirty="0">
                <a:solidFill>
                  <a:srgbClr val="0D0D0D"/>
                </a:solidFill>
                <a:effectLst/>
                <a:latin typeface="Söhne"/>
              </a:rPr>
              <a:t>The following query calculates the total number of successful and failed mission outcomes from the SPACEXTABLE dataset by counting occurrences where the mission outcome contains the term 'Success' or 'failure', respectively.</a:t>
            </a:r>
          </a:p>
          <a:p>
            <a:pPr lvl="1">
              <a:spcBef>
                <a:spcPts val="1400"/>
              </a:spcBef>
            </a:pPr>
            <a:r>
              <a:rPr lang="en-US" sz="2000" b="0" i="0" dirty="0">
                <a:solidFill>
                  <a:srgbClr val="0D0D0D"/>
                </a:solidFill>
                <a:effectLst/>
                <a:latin typeface="Söhne"/>
              </a:rPr>
              <a:t>%</a:t>
            </a:r>
            <a:r>
              <a:rPr lang="en-US" sz="2000" b="0" i="0" dirty="0" err="1">
                <a:solidFill>
                  <a:srgbClr val="0D0D0D"/>
                </a:solidFill>
                <a:effectLst/>
                <a:latin typeface="Söhne"/>
              </a:rPr>
              <a:t>sql</a:t>
            </a:r>
            <a:r>
              <a:rPr lang="en-US" sz="2000" b="0" i="0" dirty="0">
                <a:solidFill>
                  <a:srgbClr val="0D0D0D"/>
                </a:solidFill>
                <a:effectLst/>
                <a:latin typeface="Söhne"/>
              </a:rPr>
              <a:t> SELECT sum(CASE WHEN </a:t>
            </a:r>
            <a:r>
              <a:rPr lang="en-US" sz="2000" b="0" i="0" dirty="0" err="1">
                <a:solidFill>
                  <a:srgbClr val="0D0D0D"/>
                </a:solidFill>
                <a:effectLst/>
                <a:latin typeface="Söhne"/>
              </a:rPr>
              <a:t>Mission_Outcome</a:t>
            </a:r>
            <a:r>
              <a:rPr lang="en-US" sz="2000" b="0" i="0" dirty="0">
                <a:solidFill>
                  <a:srgbClr val="0D0D0D"/>
                </a:solidFill>
                <a:effectLst/>
                <a:latin typeface="Söhne"/>
              </a:rPr>
              <a:t> like '%Success%' THEN 1 ELSE 0 END) AS </a:t>
            </a:r>
            <a:r>
              <a:rPr lang="en-US" sz="2000" b="0" i="0" dirty="0" err="1">
                <a:solidFill>
                  <a:srgbClr val="0D0D0D"/>
                </a:solidFill>
                <a:effectLst/>
                <a:latin typeface="Söhne"/>
              </a:rPr>
              <a:t>Total_Successful_Outcomes</a:t>
            </a:r>
            <a:r>
              <a:rPr lang="en-US" sz="2000" b="0" i="0" dirty="0">
                <a:solidFill>
                  <a:srgbClr val="0D0D0D"/>
                </a:solidFill>
                <a:effectLst/>
                <a:latin typeface="Söhne"/>
              </a:rPr>
              <a:t>, sum(CASE WHEN </a:t>
            </a:r>
            <a:r>
              <a:rPr lang="en-US" sz="2000" b="0" i="0" dirty="0" err="1">
                <a:solidFill>
                  <a:srgbClr val="0D0D0D"/>
                </a:solidFill>
                <a:effectLst/>
                <a:latin typeface="Söhne"/>
              </a:rPr>
              <a:t>Mission_Outcome</a:t>
            </a:r>
            <a:r>
              <a:rPr lang="en-US" sz="2000" b="0" i="0" dirty="0">
                <a:solidFill>
                  <a:srgbClr val="0D0D0D"/>
                </a:solidFill>
                <a:effectLst/>
                <a:latin typeface="Söhne"/>
              </a:rPr>
              <a:t> like '%failure%' THEN 1 ELSE 0 END) AS </a:t>
            </a:r>
            <a:r>
              <a:rPr lang="en-US" sz="2000" b="0" i="0" dirty="0" err="1">
                <a:solidFill>
                  <a:srgbClr val="0D0D0D"/>
                </a:solidFill>
                <a:effectLst/>
                <a:latin typeface="Söhne"/>
              </a:rPr>
              <a:t>Total_Failure_Outcomes</a:t>
            </a:r>
            <a:r>
              <a:rPr lang="en-US" sz="2000" b="0" i="0" dirty="0">
                <a:solidFill>
                  <a:srgbClr val="0D0D0D"/>
                </a:solidFill>
                <a:effectLst/>
                <a:latin typeface="Söhne"/>
              </a:rPr>
              <a:t> from SPACEXTABLE</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BEC181B-181C-437F-88A4-BDB9E18FF06E}"/>
              </a:ext>
            </a:extLst>
          </p:cNvPr>
          <p:cNvPicPr>
            <a:picLocks noChangeAspect="1"/>
          </p:cNvPicPr>
          <p:nvPr/>
        </p:nvPicPr>
        <p:blipFill>
          <a:blip r:embed="rId3"/>
          <a:stretch>
            <a:fillRect/>
          </a:stretch>
        </p:blipFill>
        <p:spPr>
          <a:xfrm>
            <a:off x="3250725" y="4292973"/>
            <a:ext cx="4874103" cy="82963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1445" y="1434847"/>
            <a:ext cx="9745663"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following query selects unique booster versions from the SPACEXTABLE dataset where the payload mass is equal to the maximum payload mass recorded in the dataset.</a:t>
            </a:r>
          </a:p>
          <a:p>
            <a:pPr lvl="1">
              <a:spcBef>
                <a:spcPts val="1400"/>
              </a:spcBef>
            </a:pPr>
            <a:r>
              <a:rPr lang="en-US" sz="2000" dirty="0">
                <a:solidFill>
                  <a:schemeClr val="accent3">
                    <a:lumMod val="25000"/>
                  </a:schemeClr>
                </a:solidFill>
                <a:latin typeface="Abadi" panose="020B0604020104020204" pitchFamily="34" charset="0"/>
              </a:rPr>
              <a:t>%</a:t>
            </a:r>
            <a:r>
              <a:rPr lang="en-US" sz="2000" dirty="0" err="1">
                <a:solidFill>
                  <a:schemeClr val="accent3">
                    <a:lumMod val="25000"/>
                  </a:schemeClr>
                </a:solidFill>
                <a:latin typeface="Abadi" panose="020B0604020104020204" pitchFamily="34" charset="0"/>
              </a:rPr>
              <a:t>sql</a:t>
            </a:r>
            <a:r>
              <a:rPr lang="en-US" sz="2000" dirty="0">
                <a:solidFill>
                  <a:schemeClr val="accent3">
                    <a:lumMod val="25000"/>
                  </a:schemeClr>
                </a:solidFill>
                <a:latin typeface="Abadi" panose="020B0604020104020204" pitchFamily="34" charset="0"/>
              </a:rPr>
              <a:t> SELECT DISTINCT BOOSTER_VERSION FROM SPACEXTABLE WHERE PAYLOAD_MASS__KG_ = (SELECT MAX(PAYLOAD_MASS__KG_) FROM SPACEXTABLE)</a:t>
            </a:r>
          </a:p>
          <a:p>
            <a:pPr lvl="1">
              <a:spcBef>
                <a:spcPts val="1400"/>
              </a:spcBef>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9" name="Picture 8">
            <a:extLst>
              <a:ext uri="{FF2B5EF4-FFF2-40B4-BE49-F238E27FC236}">
                <a16:creationId xmlns:a16="http://schemas.microsoft.com/office/drawing/2014/main" id="{C464AAD2-4610-6E18-CE71-E963C06CFA83}"/>
              </a:ext>
            </a:extLst>
          </p:cNvPr>
          <p:cNvPicPr>
            <a:picLocks noChangeAspect="1"/>
          </p:cNvPicPr>
          <p:nvPr/>
        </p:nvPicPr>
        <p:blipFill>
          <a:blip r:embed="rId4"/>
          <a:stretch>
            <a:fillRect/>
          </a:stretch>
        </p:blipFill>
        <p:spPr>
          <a:xfrm>
            <a:off x="4951614" y="3510116"/>
            <a:ext cx="886060" cy="304134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9265" y="1434847"/>
            <a:ext cx="9745663" cy="4351338"/>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Abadi"/>
              </a:rPr>
              <a:t>The following query extracts the month and year from the Date column, converts the numeric month to its corresponding name (e.g., '01' becomes 'January'), and selects specific columns such as month, year, landing outcome, booster version, and launch site from the SPACEXTABLE dataset. It filters the results to include only records where the landing outcome is 'Failure (drone ship)' and the year is '2015’.</a:t>
            </a:r>
          </a:p>
          <a:p>
            <a:pPr lvl="1">
              <a:spcBef>
                <a:spcPts val="1400"/>
              </a:spcBef>
            </a:pPr>
            <a:r>
              <a:rPr lang="en-US" dirty="0">
                <a:solidFill>
                  <a:schemeClr val="accent3">
                    <a:lumMod val="25000"/>
                  </a:schemeClr>
                </a:solidFill>
                <a:latin typeface="Abadi"/>
              </a:rPr>
              <a:t>%</a:t>
            </a:r>
            <a:r>
              <a:rPr lang="en-US" dirty="0" err="1">
                <a:solidFill>
                  <a:schemeClr val="accent3">
                    <a:lumMod val="25000"/>
                  </a:schemeClr>
                </a:solidFill>
                <a:latin typeface="Abadi"/>
              </a:rPr>
              <a:t>sql</a:t>
            </a:r>
            <a:r>
              <a:rPr lang="en-US" dirty="0">
                <a:solidFill>
                  <a:schemeClr val="accent3">
                    <a:lumMod val="25000"/>
                  </a:schemeClr>
                </a:solidFill>
                <a:latin typeface="Abadi"/>
              </a:rPr>
              <a:t> select distinct case when </a:t>
            </a:r>
            <a:r>
              <a:rPr lang="en-US" dirty="0" err="1">
                <a:solidFill>
                  <a:schemeClr val="accent3">
                    <a:lumMod val="25000"/>
                  </a:schemeClr>
                </a:solidFill>
                <a:latin typeface="Abadi"/>
              </a:rPr>
              <a:t>substr</a:t>
            </a:r>
            <a:r>
              <a:rPr lang="en-US" dirty="0">
                <a:solidFill>
                  <a:schemeClr val="accent3">
                    <a:lumMod val="25000"/>
                  </a:schemeClr>
                </a:solidFill>
                <a:latin typeface="Abadi"/>
              </a:rPr>
              <a:t>(Date, 6,2) = '01' then 'January' when </a:t>
            </a:r>
            <a:r>
              <a:rPr lang="en-US" dirty="0" err="1">
                <a:solidFill>
                  <a:schemeClr val="accent3">
                    <a:lumMod val="25000"/>
                  </a:schemeClr>
                </a:solidFill>
                <a:latin typeface="Abadi"/>
              </a:rPr>
              <a:t>substr</a:t>
            </a:r>
            <a:r>
              <a:rPr lang="en-US" dirty="0">
                <a:solidFill>
                  <a:schemeClr val="accent3">
                    <a:lumMod val="25000"/>
                  </a:schemeClr>
                </a:solidFill>
                <a:latin typeface="Abadi"/>
              </a:rPr>
              <a:t>(Date, 6,2) = '02' then 'February' when </a:t>
            </a:r>
            <a:r>
              <a:rPr lang="en-US" dirty="0" err="1">
                <a:solidFill>
                  <a:schemeClr val="accent3">
                    <a:lumMod val="25000"/>
                  </a:schemeClr>
                </a:solidFill>
                <a:latin typeface="Abadi"/>
              </a:rPr>
              <a:t>substr</a:t>
            </a:r>
            <a:r>
              <a:rPr lang="en-US" dirty="0">
                <a:solidFill>
                  <a:schemeClr val="accent3">
                    <a:lumMod val="25000"/>
                  </a:schemeClr>
                </a:solidFill>
                <a:latin typeface="Abadi"/>
              </a:rPr>
              <a:t>(Date, 6,2) = '03' then 'March' when </a:t>
            </a:r>
            <a:r>
              <a:rPr lang="en-US" dirty="0" err="1">
                <a:solidFill>
                  <a:schemeClr val="accent3">
                    <a:lumMod val="25000"/>
                  </a:schemeClr>
                </a:solidFill>
                <a:latin typeface="Abadi"/>
              </a:rPr>
              <a:t>substr</a:t>
            </a:r>
            <a:r>
              <a:rPr lang="en-US" dirty="0">
                <a:solidFill>
                  <a:schemeClr val="accent3">
                    <a:lumMod val="25000"/>
                  </a:schemeClr>
                </a:solidFill>
                <a:latin typeface="Abadi"/>
              </a:rPr>
              <a:t>(Date, 6,2) = '04' then 'April' when </a:t>
            </a:r>
            <a:r>
              <a:rPr lang="en-US" dirty="0" err="1">
                <a:solidFill>
                  <a:schemeClr val="accent3">
                    <a:lumMod val="25000"/>
                  </a:schemeClr>
                </a:solidFill>
                <a:latin typeface="Abadi"/>
              </a:rPr>
              <a:t>substr</a:t>
            </a:r>
            <a:r>
              <a:rPr lang="en-US" dirty="0">
                <a:solidFill>
                  <a:schemeClr val="accent3">
                    <a:lumMod val="25000"/>
                  </a:schemeClr>
                </a:solidFill>
                <a:latin typeface="Abadi"/>
              </a:rPr>
              <a:t>(Date, 6,2) = '05' then 'May' when </a:t>
            </a:r>
            <a:r>
              <a:rPr lang="en-US" dirty="0" err="1">
                <a:solidFill>
                  <a:schemeClr val="accent3">
                    <a:lumMod val="25000"/>
                  </a:schemeClr>
                </a:solidFill>
                <a:latin typeface="Abadi"/>
              </a:rPr>
              <a:t>substr</a:t>
            </a:r>
            <a:r>
              <a:rPr lang="en-US" dirty="0">
                <a:solidFill>
                  <a:schemeClr val="accent3">
                    <a:lumMod val="25000"/>
                  </a:schemeClr>
                </a:solidFill>
                <a:latin typeface="Abadi"/>
              </a:rPr>
              <a:t>(Date, 6,2) = '06' then 'June' when </a:t>
            </a:r>
            <a:r>
              <a:rPr lang="en-US" dirty="0" err="1">
                <a:solidFill>
                  <a:schemeClr val="accent3">
                    <a:lumMod val="25000"/>
                  </a:schemeClr>
                </a:solidFill>
                <a:latin typeface="Abadi"/>
              </a:rPr>
              <a:t>substr</a:t>
            </a:r>
            <a:r>
              <a:rPr lang="en-US" dirty="0">
                <a:solidFill>
                  <a:schemeClr val="accent3">
                    <a:lumMod val="25000"/>
                  </a:schemeClr>
                </a:solidFill>
                <a:latin typeface="Abadi"/>
              </a:rPr>
              <a:t>(Date, 6,2) = '07' then 'July' when </a:t>
            </a:r>
            <a:r>
              <a:rPr lang="en-US" dirty="0" err="1">
                <a:solidFill>
                  <a:schemeClr val="accent3">
                    <a:lumMod val="25000"/>
                  </a:schemeClr>
                </a:solidFill>
                <a:latin typeface="Abadi"/>
              </a:rPr>
              <a:t>substr</a:t>
            </a:r>
            <a:r>
              <a:rPr lang="en-US" dirty="0">
                <a:solidFill>
                  <a:schemeClr val="accent3">
                    <a:lumMod val="25000"/>
                  </a:schemeClr>
                </a:solidFill>
                <a:latin typeface="Abadi"/>
              </a:rPr>
              <a:t>(Date, 6,2) = '08' then 'August' when </a:t>
            </a:r>
            <a:r>
              <a:rPr lang="en-US" dirty="0" err="1">
                <a:solidFill>
                  <a:schemeClr val="accent3">
                    <a:lumMod val="25000"/>
                  </a:schemeClr>
                </a:solidFill>
                <a:latin typeface="Abadi"/>
              </a:rPr>
              <a:t>substr</a:t>
            </a:r>
            <a:r>
              <a:rPr lang="en-US" dirty="0">
                <a:solidFill>
                  <a:schemeClr val="accent3">
                    <a:lumMod val="25000"/>
                  </a:schemeClr>
                </a:solidFill>
                <a:latin typeface="Abadi"/>
              </a:rPr>
              <a:t>(Date, 6,2) = '09' then 'September' when </a:t>
            </a:r>
            <a:r>
              <a:rPr lang="en-US" dirty="0" err="1">
                <a:solidFill>
                  <a:schemeClr val="accent3">
                    <a:lumMod val="25000"/>
                  </a:schemeClr>
                </a:solidFill>
                <a:latin typeface="Abadi"/>
              </a:rPr>
              <a:t>substr</a:t>
            </a:r>
            <a:r>
              <a:rPr lang="en-US" dirty="0">
                <a:solidFill>
                  <a:schemeClr val="accent3">
                    <a:lumMod val="25000"/>
                  </a:schemeClr>
                </a:solidFill>
                <a:latin typeface="Abadi"/>
              </a:rPr>
              <a:t>(Date, 6,2) = '10' then 'October' when </a:t>
            </a:r>
            <a:r>
              <a:rPr lang="en-US" dirty="0" err="1">
                <a:solidFill>
                  <a:schemeClr val="accent3">
                    <a:lumMod val="25000"/>
                  </a:schemeClr>
                </a:solidFill>
                <a:latin typeface="Abadi"/>
              </a:rPr>
              <a:t>substr</a:t>
            </a:r>
            <a:r>
              <a:rPr lang="en-US" dirty="0">
                <a:solidFill>
                  <a:schemeClr val="accent3">
                    <a:lumMod val="25000"/>
                  </a:schemeClr>
                </a:solidFill>
                <a:latin typeface="Abadi"/>
              </a:rPr>
              <a:t>(Date, 6,2) = '11' then 'November' when </a:t>
            </a:r>
            <a:r>
              <a:rPr lang="en-US" dirty="0" err="1">
                <a:solidFill>
                  <a:schemeClr val="accent3">
                    <a:lumMod val="25000"/>
                  </a:schemeClr>
                </a:solidFill>
                <a:latin typeface="Abadi"/>
              </a:rPr>
              <a:t>substr</a:t>
            </a:r>
            <a:r>
              <a:rPr lang="en-US" dirty="0">
                <a:solidFill>
                  <a:schemeClr val="accent3">
                    <a:lumMod val="25000"/>
                  </a:schemeClr>
                </a:solidFill>
                <a:latin typeface="Abadi"/>
              </a:rPr>
              <a:t>(Date, 6,2) = '12' then 'December' end as month, </a:t>
            </a:r>
            <a:r>
              <a:rPr lang="en-US" dirty="0" err="1">
                <a:solidFill>
                  <a:schemeClr val="accent3">
                    <a:lumMod val="25000"/>
                  </a:schemeClr>
                </a:solidFill>
                <a:latin typeface="Abadi"/>
              </a:rPr>
              <a:t>substr</a:t>
            </a:r>
            <a:r>
              <a:rPr lang="en-US" dirty="0">
                <a:solidFill>
                  <a:schemeClr val="accent3">
                    <a:lumMod val="25000"/>
                  </a:schemeClr>
                </a:solidFill>
                <a:latin typeface="Abadi"/>
              </a:rPr>
              <a:t>(Date,0,5) as year, </a:t>
            </a:r>
            <a:r>
              <a:rPr lang="en-US" dirty="0" err="1">
                <a:solidFill>
                  <a:schemeClr val="accent3">
                    <a:lumMod val="25000"/>
                  </a:schemeClr>
                </a:solidFill>
                <a:latin typeface="Abadi"/>
              </a:rPr>
              <a:t>landing_outcome</a:t>
            </a:r>
            <a:r>
              <a:rPr lang="en-US" dirty="0">
                <a:solidFill>
                  <a:schemeClr val="accent3">
                    <a:lumMod val="25000"/>
                  </a:schemeClr>
                </a:solidFill>
                <a:latin typeface="Abadi"/>
              </a:rPr>
              <a:t>, </a:t>
            </a:r>
            <a:r>
              <a:rPr lang="en-US" dirty="0" err="1">
                <a:solidFill>
                  <a:schemeClr val="accent3">
                    <a:lumMod val="25000"/>
                  </a:schemeClr>
                </a:solidFill>
                <a:latin typeface="Abadi"/>
              </a:rPr>
              <a:t>booster_version</a:t>
            </a:r>
            <a:r>
              <a:rPr lang="en-US" dirty="0">
                <a:solidFill>
                  <a:schemeClr val="accent3">
                    <a:lumMod val="25000"/>
                  </a:schemeClr>
                </a:solidFill>
                <a:latin typeface="Abadi"/>
              </a:rPr>
              <a:t>, </a:t>
            </a:r>
            <a:r>
              <a:rPr lang="en-US" dirty="0" err="1">
                <a:solidFill>
                  <a:schemeClr val="accent3">
                    <a:lumMod val="25000"/>
                  </a:schemeClr>
                </a:solidFill>
                <a:latin typeface="Abadi"/>
              </a:rPr>
              <a:t>launch_site</a:t>
            </a:r>
            <a:r>
              <a:rPr lang="en-US" dirty="0">
                <a:solidFill>
                  <a:schemeClr val="accent3">
                    <a:lumMod val="25000"/>
                  </a:schemeClr>
                </a:solidFill>
                <a:latin typeface="Abadi"/>
              </a:rPr>
              <a:t>  from SPACEXTABLE where </a:t>
            </a:r>
            <a:r>
              <a:rPr lang="en-US" dirty="0" err="1">
                <a:solidFill>
                  <a:schemeClr val="accent3">
                    <a:lumMod val="25000"/>
                  </a:schemeClr>
                </a:solidFill>
                <a:latin typeface="Abadi"/>
              </a:rPr>
              <a:t>landing_outcome</a:t>
            </a:r>
            <a:r>
              <a:rPr lang="en-US" dirty="0">
                <a:solidFill>
                  <a:schemeClr val="accent3">
                    <a:lumMod val="25000"/>
                  </a:schemeClr>
                </a:solidFill>
                <a:latin typeface="Abadi"/>
              </a:rPr>
              <a:t> = 'Failure (drone ship)' and </a:t>
            </a:r>
            <a:r>
              <a:rPr lang="en-US" dirty="0" err="1">
                <a:solidFill>
                  <a:schemeClr val="accent3">
                    <a:lumMod val="25000"/>
                  </a:schemeClr>
                </a:solidFill>
                <a:latin typeface="Abadi"/>
              </a:rPr>
              <a:t>substr</a:t>
            </a:r>
            <a:r>
              <a:rPr lang="en-US" dirty="0">
                <a:solidFill>
                  <a:schemeClr val="accent3">
                    <a:lumMod val="25000"/>
                  </a:schemeClr>
                </a:solidFill>
                <a:latin typeface="Abadi"/>
              </a:rPr>
              <a:t>(Date,0,5)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AC305FD-25A5-1A60-0B2A-DFF5B14D502B}"/>
              </a:ext>
            </a:extLst>
          </p:cNvPr>
          <p:cNvPicPr>
            <a:picLocks noChangeAspect="1"/>
          </p:cNvPicPr>
          <p:nvPr/>
        </p:nvPicPr>
        <p:blipFill>
          <a:blip r:embed="rId3"/>
          <a:stretch>
            <a:fillRect/>
          </a:stretch>
        </p:blipFill>
        <p:spPr>
          <a:xfrm>
            <a:off x="2729092" y="4984800"/>
            <a:ext cx="5371920" cy="105656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0271" y="980051"/>
            <a:ext cx="9745663" cy="3886917"/>
          </a:xfrm>
          <a:prstGeom prst="rect">
            <a:avLst/>
          </a:prstGeom>
        </p:spPr>
        <p:txBody>
          <a:bodyPr lIns="91440" tIns="45720" rIns="91440" bIns="45720" anchor="t"/>
          <a:lstStyle/>
          <a:p>
            <a:pPr marL="0" indent="0">
              <a:lnSpc>
                <a:spcPct val="100000"/>
              </a:lnSpc>
              <a:spcBef>
                <a:spcPts val="1400"/>
              </a:spcBef>
              <a:buNone/>
            </a:pPr>
            <a:endParaRPr lang="en-US" dirty="0">
              <a:solidFill>
                <a:schemeClr val="accent3">
                  <a:lumMod val="25000"/>
                </a:schemeClr>
              </a:solidFill>
              <a:latin typeface="Abadi"/>
            </a:endParaRPr>
          </a:p>
          <a:p>
            <a:pPr>
              <a:lnSpc>
                <a:spcPct val="100000"/>
              </a:lnSpc>
              <a:spcBef>
                <a:spcPts val="1400"/>
              </a:spcBef>
            </a:pPr>
            <a:r>
              <a:rPr lang="en-US" dirty="0">
                <a:solidFill>
                  <a:schemeClr val="accent3">
                    <a:lumMod val="25000"/>
                  </a:schemeClr>
                </a:solidFill>
                <a:latin typeface="Abadi"/>
              </a:rPr>
              <a:t>The following query counts the occurrences of each landing outcome (success or failure) within the specified date range from June 4, 2010, to March 20, 2017, in the SPACEXTABLE dataset. It groups the results by landing outcome and orders them by the count of occurrences in descending order.</a:t>
            </a:r>
          </a:p>
          <a:p>
            <a:pPr lvl="1">
              <a:spcBef>
                <a:spcPts val="1400"/>
              </a:spcBef>
            </a:pPr>
            <a:r>
              <a:rPr lang="en-US" sz="1800" b="0" i="0" dirty="0">
                <a:solidFill>
                  <a:srgbClr val="0D0D0D"/>
                </a:solidFill>
                <a:effectLst/>
                <a:latin typeface="Söhne"/>
              </a:rPr>
              <a:t>%</a:t>
            </a:r>
            <a:r>
              <a:rPr lang="en-US" sz="1800" b="0" i="0" dirty="0" err="1">
                <a:solidFill>
                  <a:srgbClr val="0D0D0D"/>
                </a:solidFill>
                <a:effectLst/>
                <a:latin typeface="Söhne"/>
              </a:rPr>
              <a:t>sql</a:t>
            </a:r>
            <a:r>
              <a:rPr lang="en-US" sz="1800" b="0" i="0" dirty="0">
                <a:solidFill>
                  <a:srgbClr val="0D0D0D"/>
                </a:solidFill>
                <a:effectLst/>
                <a:latin typeface="Söhne"/>
              </a:rPr>
              <a:t> SELECT </a:t>
            </a:r>
            <a:r>
              <a:rPr lang="en-US" sz="1800" b="0" i="0" dirty="0" err="1">
                <a:solidFill>
                  <a:srgbClr val="0D0D0D"/>
                </a:solidFill>
                <a:effectLst/>
                <a:latin typeface="Söhne"/>
              </a:rPr>
              <a:t>landing_outcome</a:t>
            </a:r>
            <a:r>
              <a:rPr lang="en-US" sz="1800" b="0" i="0" dirty="0">
                <a:solidFill>
                  <a:srgbClr val="0D0D0D"/>
                </a:solidFill>
                <a:effectLst/>
                <a:latin typeface="Söhne"/>
              </a:rPr>
              <a:t>, COUNT(*) AS </a:t>
            </a:r>
            <a:r>
              <a:rPr lang="en-US" sz="1800" b="0" i="0" dirty="0" err="1">
                <a:solidFill>
                  <a:srgbClr val="0D0D0D"/>
                </a:solidFill>
                <a:effectLst/>
                <a:latin typeface="Söhne"/>
              </a:rPr>
              <a:t>landing_count</a:t>
            </a:r>
            <a:r>
              <a:rPr lang="en-US" sz="1800" b="0" i="0" dirty="0">
                <a:solidFill>
                  <a:srgbClr val="0D0D0D"/>
                </a:solidFill>
                <a:effectLst/>
                <a:latin typeface="Söhne"/>
              </a:rPr>
              <a:t> FROM SPACEXTABLE WHERE Date BETWEEN '2010-06-04' AND '2017-03-20' GROUP BY </a:t>
            </a:r>
            <a:r>
              <a:rPr lang="en-US" sz="1800" b="0" i="0" dirty="0" err="1">
                <a:solidFill>
                  <a:srgbClr val="0D0D0D"/>
                </a:solidFill>
                <a:effectLst/>
                <a:latin typeface="Söhne"/>
              </a:rPr>
              <a:t>landing_outcome</a:t>
            </a:r>
            <a:r>
              <a:rPr lang="en-US" sz="1800" b="0" i="0" dirty="0">
                <a:solidFill>
                  <a:srgbClr val="0D0D0D"/>
                </a:solidFill>
                <a:effectLst/>
                <a:latin typeface="Söhne"/>
              </a:rPr>
              <a:t> ORDER BY </a:t>
            </a:r>
            <a:r>
              <a:rPr lang="en-US" sz="1800" b="0" i="0" dirty="0" err="1">
                <a:solidFill>
                  <a:srgbClr val="0D0D0D"/>
                </a:solidFill>
                <a:effectLst/>
                <a:latin typeface="Söhne"/>
              </a:rPr>
              <a:t>landing_count</a:t>
            </a:r>
            <a:r>
              <a:rPr lang="en-US" sz="1800" b="0" i="0" dirty="0">
                <a:solidFill>
                  <a:srgbClr val="0D0D0D"/>
                </a:solidFill>
                <a:effectLst/>
                <a:latin typeface="Söhne"/>
              </a:rPr>
              <a:t> DESC;</a:t>
            </a:r>
            <a:endParaRPr lang="en-US" sz="1800" dirty="0">
              <a:solidFill>
                <a:schemeClr val="accent3">
                  <a:lumMod val="25000"/>
                </a:schemeClr>
              </a:solidFill>
              <a:latin typeface="Abadi"/>
            </a:endParaRPr>
          </a:p>
          <a:p>
            <a:pPr lvl="1">
              <a:spcBef>
                <a:spcPts val="1400"/>
              </a:spcBef>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4462A32-5DD9-8BEA-E7B9-B2319D583ADD}"/>
              </a:ext>
            </a:extLst>
          </p:cNvPr>
          <p:cNvPicPr>
            <a:picLocks noChangeAspect="1"/>
          </p:cNvPicPr>
          <p:nvPr/>
        </p:nvPicPr>
        <p:blipFill>
          <a:blip r:embed="rId3"/>
          <a:stretch>
            <a:fillRect/>
          </a:stretch>
        </p:blipFill>
        <p:spPr>
          <a:xfrm>
            <a:off x="4087906" y="3640004"/>
            <a:ext cx="2525741" cy="284928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3860" y="1753475"/>
            <a:ext cx="5801033"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screenshot in Folium marks the location of NASA JSC, providing a clear visual reference on the map interface. It includes essential elements such as a distinct marker, satellite imagery, and navigation controls, aiding users in identifying and exploring the site's geographic context.</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NASA JSC Marker</a:t>
            </a:r>
          </a:p>
        </p:txBody>
      </p:sp>
      <p:pic>
        <p:nvPicPr>
          <p:cNvPr id="8" name="Picture 7">
            <a:extLst>
              <a:ext uri="{FF2B5EF4-FFF2-40B4-BE49-F238E27FC236}">
                <a16:creationId xmlns:a16="http://schemas.microsoft.com/office/drawing/2014/main" id="{3134E0E3-4627-3350-2F96-0F61534E06C8}"/>
              </a:ext>
            </a:extLst>
          </p:cNvPr>
          <p:cNvPicPr>
            <a:picLocks noChangeAspect="1"/>
          </p:cNvPicPr>
          <p:nvPr/>
        </p:nvPicPr>
        <p:blipFill>
          <a:blip r:embed="rId3"/>
          <a:stretch>
            <a:fillRect/>
          </a:stretch>
        </p:blipFill>
        <p:spPr>
          <a:xfrm>
            <a:off x="6639870" y="1388861"/>
            <a:ext cx="4935511" cy="43513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70271" y="4763566"/>
            <a:ext cx="10412361" cy="1403222"/>
          </a:xfrm>
          <a:prstGeom prst="rect">
            <a:avLst/>
          </a:prstGeom>
        </p:spPr>
        <p:txBody>
          <a:bodyPr lIns="91440" tIns="45720" rIns="91440" bIns="45720" anchor="t">
            <a:normAutofit fontScale="40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4500" dirty="0">
                <a:solidFill>
                  <a:schemeClr val="accent3">
                    <a:lumMod val="25000"/>
                  </a:schemeClr>
                </a:solidFill>
                <a:latin typeface="Abadi"/>
              </a:rPr>
              <a:t>The US Folium map of launch sites displays distinct markers representing various launch locations across the country, providing users with a clear visual reference. It offers essential navigation controls and may include additional information about each site, facilitating exploration and understanding of the geographical context of space launch activities in the United States.</a:t>
            </a:r>
            <a:endParaRPr lang="en-US" sz="45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All Launch Site Markers</a:t>
            </a:r>
          </a:p>
        </p:txBody>
      </p:sp>
      <p:pic>
        <p:nvPicPr>
          <p:cNvPr id="6" name="Picture 5">
            <a:extLst>
              <a:ext uri="{FF2B5EF4-FFF2-40B4-BE49-F238E27FC236}">
                <a16:creationId xmlns:a16="http://schemas.microsoft.com/office/drawing/2014/main" id="{CC2FDFDF-2906-7573-7A1F-4014232B57C1}"/>
              </a:ext>
            </a:extLst>
          </p:cNvPr>
          <p:cNvPicPr>
            <a:picLocks noChangeAspect="1"/>
          </p:cNvPicPr>
          <p:nvPr/>
        </p:nvPicPr>
        <p:blipFill>
          <a:blip r:embed="rId2"/>
          <a:stretch>
            <a:fillRect/>
          </a:stretch>
        </p:blipFill>
        <p:spPr>
          <a:xfrm>
            <a:off x="1513606" y="1339569"/>
            <a:ext cx="8802328" cy="3324689"/>
          </a:xfrm>
          <a:prstGeom prst="rect">
            <a:avLst/>
          </a:prstGeom>
        </p:spPr>
      </p:pic>
    </p:spTree>
    <p:extLst>
      <p:ext uri="{BB962C8B-B14F-4D97-AF65-F5344CB8AC3E}">
        <p14:creationId xmlns:p14="http://schemas.microsoft.com/office/powerpoint/2010/main" val="1508066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Color Labeled Launch Outcomes</a:t>
            </a:r>
          </a:p>
        </p:txBody>
      </p:sp>
      <p:pic>
        <p:nvPicPr>
          <p:cNvPr id="4" name="Picture 3">
            <a:extLst>
              <a:ext uri="{FF2B5EF4-FFF2-40B4-BE49-F238E27FC236}">
                <a16:creationId xmlns:a16="http://schemas.microsoft.com/office/drawing/2014/main" id="{5B8ECF1E-6257-583D-0404-C8E83D9FC208}"/>
              </a:ext>
            </a:extLst>
          </p:cNvPr>
          <p:cNvPicPr>
            <a:picLocks noChangeAspect="1"/>
          </p:cNvPicPr>
          <p:nvPr/>
        </p:nvPicPr>
        <p:blipFill>
          <a:blip r:embed="rId3"/>
          <a:stretch>
            <a:fillRect/>
          </a:stretch>
        </p:blipFill>
        <p:spPr>
          <a:xfrm>
            <a:off x="1097646" y="1433051"/>
            <a:ext cx="9269119" cy="3562847"/>
          </a:xfrm>
          <a:prstGeom prst="rect">
            <a:avLst/>
          </a:prstGeom>
        </p:spPr>
      </p:pic>
      <p:sp>
        <p:nvSpPr>
          <p:cNvPr id="7" name="TextBox 6">
            <a:extLst>
              <a:ext uri="{FF2B5EF4-FFF2-40B4-BE49-F238E27FC236}">
                <a16:creationId xmlns:a16="http://schemas.microsoft.com/office/drawing/2014/main" id="{A40F6EC2-E937-5181-BB23-870F6765CC13}"/>
              </a:ext>
            </a:extLst>
          </p:cNvPr>
          <p:cNvSpPr txBox="1"/>
          <p:nvPr/>
        </p:nvSpPr>
        <p:spPr>
          <a:xfrm>
            <a:off x="835505" y="5119021"/>
            <a:ext cx="10147362" cy="1200329"/>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a:rPr>
              <a:t>The US Folium map of launch outcomes displays distinct colored circles representing various launch outcomes across the country, providing users with a clear visual reference. It offers essential navigation controls and may include additional information about each site, facilitating exploration and understanding of the geographical context of space launch activities in the United States.</a:t>
            </a:r>
            <a:endParaRPr lang="en-US" sz="1800" dirty="0"/>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 Cont.</a:t>
            </a:r>
            <a:endParaRPr lang="en-US" dirty="0">
              <a:solidFill>
                <a:srgbClr val="0B49CB"/>
              </a:solidFill>
            </a:endParaRPr>
          </a:p>
        </p:txBody>
      </p:sp>
      <p:sp>
        <p:nvSpPr>
          <p:cNvPr id="2" name="TextBox 1">
            <a:extLst>
              <a:ext uri="{FF2B5EF4-FFF2-40B4-BE49-F238E27FC236}">
                <a16:creationId xmlns:a16="http://schemas.microsoft.com/office/drawing/2014/main" id="{2E0B2764-63DE-4CC1-025E-7E79D67F4095}"/>
              </a:ext>
            </a:extLst>
          </p:cNvPr>
          <p:cNvSpPr txBox="1"/>
          <p:nvPr/>
        </p:nvSpPr>
        <p:spPr>
          <a:xfrm>
            <a:off x="770011" y="1288393"/>
            <a:ext cx="9838995" cy="3100336"/>
          </a:xfrm>
          <a:prstGeom prst="rect">
            <a:avLst/>
          </a:prstGeom>
          <a:noFill/>
        </p:spPr>
        <p:txBody>
          <a:bodyPr wrap="square" rtlCol="0">
            <a:spAutoFit/>
          </a:bodyPr>
          <a:lstStyle/>
          <a:p>
            <a:pPr>
              <a:lnSpc>
                <a:spcPct val="90000"/>
              </a:lnSpc>
              <a:spcBef>
                <a:spcPts val="1000"/>
              </a:spcBef>
            </a:pPr>
            <a:endParaRPr lang="en-US" sz="2400" b="1" i="0" dirty="0">
              <a:solidFill>
                <a:srgbClr val="0D0D0D"/>
              </a:solidFill>
              <a:effectLst/>
              <a:latin typeface="Söhne"/>
            </a:endParaRPr>
          </a:p>
          <a:p>
            <a:pPr>
              <a:lnSpc>
                <a:spcPct val="90000"/>
              </a:lnSpc>
              <a:spcBef>
                <a:spcPts val="1000"/>
              </a:spcBef>
            </a:pPr>
            <a:r>
              <a:rPr lang="en-US" sz="2400" b="1" i="0" dirty="0">
                <a:solidFill>
                  <a:srgbClr val="0D0D0D"/>
                </a:solidFill>
                <a:effectLst/>
                <a:latin typeface="Söhne"/>
              </a:rPr>
              <a:t>Summary of the results: </a:t>
            </a:r>
          </a:p>
          <a:p>
            <a:pPr>
              <a:lnSpc>
                <a:spcPct val="90000"/>
              </a:lnSpc>
              <a:spcBef>
                <a:spcPts val="1000"/>
              </a:spcBef>
            </a:pPr>
            <a:br>
              <a:rPr lang="en-US" sz="2400" dirty="0"/>
            </a:br>
            <a:r>
              <a:rPr lang="en-US" sz="2000" dirty="0">
                <a:solidFill>
                  <a:srgbClr val="0D0D0D"/>
                </a:solidFill>
                <a:latin typeface="Söhne"/>
              </a:rPr>
              <a:t>Through meticulous data collection, wrangling, and exploratory analysis, coupled with the implementation of diverse machine learning algorithms, we achieved a remarkable 90% accuracy in predicting the success of Falcon 9 first stage landings. This predictive capability enables us to provide precise estimations of launch costs, essential for informed decision-making and competitive bidding within the aerospace industry.</a:t>
            </a:r>
          </a:p>
          <a:p>
            <a:endParaRPr lang="en-US" sz="2400" dirty="0"/>
          </a:p>
        </p:txBody>
      </p:sp>
    </p:spTree>
    <p:extLst>
      <p:ext uri="{BB962C8B-B14F-4D97-AF65-F5344CB8AC3E}">
        <p14:creationId xmlns:p14="http://schemas.microsoft.com/office/powerpoint/2010/main" val="30612413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9004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CCAFS SLC 40 Launch Site Proximities</a:t>
            </a:r>
          </a:p>
        </p:txBody>
      </p:sp>
      <p:pic>
        <p:nvPicPr>
          <p:cNvPr id="4" name="Picture 3">
            <a:extLst>
              <a:ext uri="{FF2B5EF4-FFF2-40B4-BE49-F238E27FC236}">
                <a16:creationId xmlns:a16="http://schemas.microsoft.com/office/drawing/2014/main" id="{BA434867-C445-A240-15DC-5B89BDC482D7}"/>
              </a:ext>
            </a:extLst>
          </p:cNvPr>
          <p:cNvPicPr>
            <a:picLocks noChangeAspect="1"/>
          </p:cNvPicPr>
          <p:nvPr/>
        </p:nvPicPr>
        <p:blipFill>
          <a:blip r:embed="rId3"/>
          <a:stretch>
            <a:fillRect/>
          </a:stretch>
        </p:blipFill>
        <p:spPr>
          <a:xfrm>
            <a:off x="6508370" y="1503724"/>
            <a:ext cx="5279804" cy="4059898"/>
          </a:xfrm>
          <a:prstGeom prst="rect">
            <a:avLst/>
          </a:prstGeom>
        </p:spPr>
      </p:pic>
      <p:sp>
        <p:nvSpPr>
          <p:cNvPr id="6" name="Content Placeholder 4">
            <a:extLst>
              <a:ext uri="{FF2B5EF4-FFF2-40B4-BE49-F238E27FC236}">
                <a16:creationId xmlns:a16="http://schemas.microsoft.com/office/drawing/2014/main" id="{E6C0ABC8-28B4-7171-F38F-14A377A756D9}"/>
              </a:ext>
            </a:extLst>
          </p:cNvPr>
          <p:cNvSpPr txBox="1">
            <a:spLocks/>
          </p:cNvSpPr>
          <p:nvPr/>
        </p:nvSpPr>
        <p:spPr>
          <a:xfrm>
            <a:off x="475873" y="1681344"/>
            <a:ext cx="5801033" cy="435133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1400"/>
              </a:spcBef>
            </a:pPr>
            <a:endParaRPr lang="en-US" sz="2200" dirty="0">
              <a:solidFill>
                <a:schemeClr val="accent3">
                  <a:lumMod val="25000"/>
                </a:schemeClr>
              </a:solidFill>
              <a:latin typeface="Abadi"/>
            </a:endParaRPr>
          </a:p>
          <a:p>
            <a:pPr>
              <a:spcBef>
                <a:spcPts val="1400"/>
              </a:spcBef>
            </a:pPr>
            <a:r>
              <a:rPr lang="en-US" sz="2200" dirty="0">
                <a:solidFill>
                  <a:schemeClr val="accent3">
                    <a:lumMod val="25000"/>
                  </a:schemeClr>
                </a:solidFill>
                <a:latin typeface="Abadi"/>
              </a:rPr>
              <a:t>The screenshot in Folium marks the location of CCAFS SLC 40, providing a clear visual reference on the map interface. It also includes markers indicating the location of the nearest coastline, highway and railway. This map also shows a proximity line that indicates the distances to the launch site when clicked on. </a:t>
            </a:r>
            <a:endParaRPr lang="en-US" dirty="0"/>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p>
        </p:txBody>
      </p:sp>
      <p:pic>
        <p:nvPicPr>
          <p:cNvPr id="4" name="Picture 3">
            <a:extLst>
              <a:ext uri="{FF2B5EF4-FFF2-40B4-BE49-F238E27FC236}">
                <a16:creationId xmlns:a16="http://schemas.microsoft.com/office/drawing/2014/main" id="{810722D9-1AC0-607C-228D-6A187497C0D2}"/>
              </a:ext>
            </a:extLst>
          </p:cNvPr>
          <p:cNvPicPr>
            <a:picLocks noChangeAspect="1"/>
          </p:cNvPicPr>
          <p:nvPr/>
        </p:nvPicPr>
        <p:blipFill>
          <a:blip r:embed="rId4"/>
          <a:stretch>
            <a:fillRect/>
          </a:stretch>
        </p:blipFill>
        <p:spPr>
          <a:xfrm>
            <a:off x="462118" y="1502031"/>
            <a:ext cx="11434915" cy="3546906"/>
          </a:xfrm>
          <a:prstGeom prst="rect">
            <a:avLst/>
          </a:prstGeom>
        </p:spPr>
      </p:pic>
      <p:sp>
        <p:nvSpPr>
          <p:cNvPr id="6" name="TextBox 5">
            <a:extLst>
              <a:ext uri="{FF2B5EF4-FFF2-40B4-BE49-F238E27FC236}">
                <a16:creationId xmlns:a16="http://schemas.microsoft.com/office/drawing/2014/main" id="{81021240-9F15-4967-6775-E24EE987E1AB}"/>
              </a:ext>
            </a:extLst>
          </p:cNvPr>
          <p:cNvSpPr txBox="1"/>
          <p:nvPr/>
        </p:nvSpPr>
        <p:spPr>
          <a:xfrm>
            <a:off x="835505" y="5286274"/>
            <a:ext cx="10147362" cy="923330"/>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a:rPr>
              <a:t>The screenshot of this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Dashboard indicates the success rate based on the launch locations listed in the legends on the right. The dashboard is interactive and when the drop down is selected, a launch site can be selected for additional information on its success rate. </a:t>
            </a:r>
            <a:endParaRPr lang="en-US" sz="1800" dirty="0"/>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 KSC LC-39A</a:t>
            </a:r>
          </a:p>
        </p:txBody>
      </p:sp>
      <p:pic>
        <p:nvPicPr>
          <p:cNvPr id="4" name="Picture 3">
            <a:extLst>
              <a:ext uri="{FF2B5EF4-FFF2-40B4-BE49-F238E27FC236}">
                <a16:creationId xmlns:a16="http://schemas.microsoft.com/office/drawing/2014/main" id="{06F83958-CEA8-FA7F-CD8F-CE9B80834CB5}"/>
              </a:ext>
            </a:extLst>
          </p:cNvPr>
          <p:cNvPicPr>
            <a:picLocks noChangeAspect="1"/>
          </p:cNvPicPr>
          <p:nvPr/>
        </p:nvPicPr>
        <p:blipFill>
          <a:blip r:embed="rId3"/>
          <a:stretch>
            <a:fillRect/>
          </a:stretch>
        </p:blipFill>
        <p:spPr>
          <a:xfrm>
            <a:off x="1993560" y="1639142"/>
            <a:ext cx="7811590" cy="3343742"/>
          </a:xfrm>
          <a:prstGeom prst="rect">
            <a:avLst/>
          </a:prstGeom>
        </p:spPr>
      </p:pic>
      <p:sp>
        <p:nvSpPr>
          <p:cNvPr id="6" name="TextBox 5">
            <a:extLst>
              <a:ext uri="{FF2B5EF4-FFF2-40B4-BE49-F238E27FC236}">
                <a16:creationId xmlns:a16="http://schemas.microsoft.com/office/drawing/2014/main" id="{75185B23-1FA9-C8E7-73CD-1E27985FF3C2}"/>
              </a:ext>
            </a:extLst>
          </p:cNvPr>
          <p:cNvSpPr txBox="1"/>
          <p:nvPr/>
        </p:nvSpPr>
        <p:spPr>
          <a:xfrm>
            <a:off x="835505" y="5286274"/>
            <a:ext cx="10147362" cy="1200329"/>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a:rPr>
              <a:t>When the drop down is selected for a launch site, additional information can be gathered regarding its success rate. In this example, the highest success rate launch site KSC LC-39A launch was selected. This pie chart indicates that the launches for KSC LC-39A were successful 76.9% of the time and 23.1% were unsuccessful.</a:t>
            </a:r>
            <a:endParaRPr lang="en-US" sz="1800" dirty="0"/>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930376"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 Payload vs Launch Outcome Scatter Plot</a:t>
            </a:r>
          </a:p>
        </p:txBody>
      </p:sp>
      <p:pic>
        <p:nvPicPr>
          <p:cNvPr id="4" name="Picture 3">
            <a:extLst>
              <a:ext uri="{FF2B5EF4-FFF2-40B4-BE49-F238E27FC236}">
                <a16:creationId xmlns:a16="http://schemas.microsoft.com/office/drawing/2014/main" id="{37EACACD-960F-69CF-5077-7F47F1FDE9F3}"/>
              </a:ext>
            </a:extLst>
          </p:cNvPr>
          <p:cNvPicPr>
            <a:picLocks noChangeAspect="1"/>
          </p:cNvPicPr>
          <p:nvPr/>
        </p:nvPicPr>
        <p:blipFill>
          <a:blip r:embed="rId3"/>
          <a:stretch>
            <a:fillRect/>
          </a:stretch>
        </p:blipFill>
        <p:spPr>
          <a:xfrm>
            <a:off x="770011" y="1625956"/>
            <a:ext cx="10930376" cy="3250560"/>
          </a:xfrm>
          <a:prstGeom prst="rect">
            <a:avLst/>
          </a:prstGeom>
        </p:spPr>
      </p:pic>
      <p:sp>
        <p:nvSpPr>
          <p:cNvPr id="6" name="TextBox 5">
            <a:extLst>
              <a:ext uri="{FF2B5EF4-FFF2-40B4-BE49-F238E27FC236}">
                <a16:creationId xmlns:a16="http://schemas.microsoft.com/office/drawing/2014/main" id="{7FF99FC3-ACD9-DEE0-2C40-F6B5A7603631}"/>
              </a:ext>
            </a:extLst>
          </p:cNvPr>
          <p:cNvSpPr txBox="1"/>
          <p:nvPr/>
        </p:nvSpPr>
        <p:spPr>
          <a:xfrm>
            <a:off x="914163" y="5145037"/>
            <a:ext cx="10147362" cy="1200329"/>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a:rPr>
              <a:t>The </a:t>
            </a:r>
            <a:r>
              <a:rPr lang="en-US" sz="1800" dirty="0" err="1">
                <a:solidFill>
                  <a:schemeClr val="accent3">
                    <a:lumMod val="25000"/>
                  </a:schemeClr>
                </a:solidFill>
                <a:latin typeface="Abadi"/>
              </a:rPr>
              <a:t>Plot</a:t>
            </a:r>
            <a:r>
              <a:rPr lang="en-US" dirty="0" err="1">
                <a:solidFill>
                  <a:schemeClr val="accent3">
                    <a:lumMod val="25000"/>
                  </a:schemeClr>
                </a:solidFill>
                <a:latin typeface="Abadi"/>
              </a:rPr>
              <a:t>ly</a:t>
            </a:r>
            <a:r>
              <a:rPr lang="en-US" dirty="0">
                <a:solidFill>
                  <a:schemeClr val="accent3">
                    <a:lumMod val="25000"/>
                  </a:schemeClr>
                </a:solidFill>
                <a:latin typeface="Abadi"/>
              </a:rPr>
              <a:t> </a:t>
            </a:r>
            <a:r>
              <a:rPr lang="en-US" sz="1800" dirty="0">
                <a:solidFill>
                  <a:schemeClr val="accent3">
                    <a:lumMod val="25000"/>
                  </a:schemeClr>
                </a:solidFill>
                <a:latin typeface="Abadi"/>
              </a:rPr>
              <a:t>scatter plot aims to illustrate the relationship between successful launches and payload mass, with a slider enabling users to adjust the range of payload mass displayed. Additionally, the use of different colors represent booster versions. This provides insights into potential correlations between successful launches, payload mass, and the specific booster versions utilized.</a:t>
            </a:r>
            <a:endParaRPr lang="en-US" sz="1800" dirty="0"/>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EC234D4-C443-0F93-E453-A0AA8CB8CD7D}"/>
              </a:ext>
            </a:extLst>
          </p:cNvPr>
          <p:cNvPicPr>
            <a:picLocks noChangeAspect="1"/>
          </p:cNvPicPr>
          <p:nvPr/>
        </p:nvPicPr>
        <p:blipFill>
          <a:blip r:embed="rId3"/>
          <a:stretch>
            <a:fillRect/>
          </a:stretch>
        </p:blipFill>
        <p:spPr>
          <a:xfrm>
            <a:off x="6266155" y="1536679"/>
            <a:ext cx="5562689" cy="4166031"/>
          </a:xfrm>
          <a:prstGeom prst="rect">
            <a:avLst/>
          </a:prstGeom>
        </p:spPr>
      </p:pic>
      <p:sp>
        <p:nvSpPr>
          <p:cNvPr id="6" name="Content Placeholder 4">
            <a:extLst>
              <a:ext uri="{FF2B5EF4-FFF2-40B4-BE49-F238E27FC236}">
                <a16:creationId xmlns:a16="http://schemas.microsoft.com/office/drawing/2014/main" id="{BBE8E975-5749-10AB-9317-8C88E2697E44}"/>
              </a:ext>
            </a:extLst>
          </p:cNvPr>
          <p:cNvSpPr txBox="1">
            <a:spLocks/>
          </p:cNvSpPr>
          <p:nvPr/>
        </p:nvSpPr>
        <p:spPr>
          <a:xfrm>
            <a:off x="465122" y="1351372"/>
            <a:ext cx="5801033" cy="435133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a:endParaRPr>
          </a:p>
          <a:p>
            <a:pPr>
              <a:spcBef>
                <a:spcPts val="1400"/>
              </a:spcBef>
            </a:pPr>
            <a:r>
              <a:rPr lang="en-US" sz="2200" dirty="0">
                <a:solidFill>
                  <a:schemeClr val="accent3">
                    <a:lumMod val="25000"/>
                  </a:schemeClr>
                </a:solidFill>
                <a:latin typeface="Abadi"/>
              </a:rPr>
              <a:t>The following screenshot of a bar chart visualizes the accuracy of different classification models used in the project. Each bar represents a model, with the height of the bar indicating its accuracy score. From the chart, it's evident that the Decision Tree model achieved the highest accuracy, followed by K Nearest Neighbors  while Logistic Regression and Support Vector Machine performed slightly lower in accuracy.</a:t>
            </a:r>
            <a:endParaRPr lang="en-US" dirty="0"/>
          </a:p>
        </p:txBody>
      </p:sp>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AE5AE0F-6551-2A7D-D015-31D2CFADE3B1}"/>
              </a:ext>
            </a:extLst>
          </p:cNvPr>
          <p:cNvPicPr>
            <a:picLocks noChangeAspect="1"/>
          </p:cNvPicPr>
          <p:nvPr/>
        </p:nvPicPr>
        <p:blipFill>
          <a:blip r:embed="rId3"/>
          <a:stretch>
            <a:fillRect/>
          </a:stretch>
        </p:blipFill>
        <p:spPr>
          <a:xfrm>
            <a:off x="6331644" y="1601642"/>
            <a:ext cx="5201376" cy="4353533"/>
          </a:xfrm>
          <a:prstGeom prst="rect">
            <a:avLst/>
          </a:prstGeom>
        </p:spPr>
      </p:pic>
      <p:sp>
        <p:nvSpPr>
          <p:cNvPr id="8" name="Content Placeholder 4">
            <a:extLst>
              <a:ext uri="{FF2B5EF4-FFF2-40B4-BE49-F238E27FC236}">
                <a16:creationId xmlns:a16="http://schemas.microsoft.com/office/drawing/2014/main" id="{22DF0849-7754-BE9B-B387-07A35575FC78}"/>
              </a:ext>
            </a:extLst>
          </p:cNvPr>
          <p:cNvSpPr txBox="1">
            <a:spLocks/>
          </p:cNvSpPr>
          <p:nvPr/>
        </p:nvSpPr>
        <p:spPr>
          <a:xfrm>
            <a:off x="530611" y="1515455"/>
            <a:ext cx="5801033" cy="4351338"/>
          </a:xfrm>
          <a:prstGeom prst="rect">
            <a:avLst/>
          </a:prstGeom>
        </p:spPr>
        <p:txBody>
          <a:bodyPr vert="horz" lIns="91440" tIns="45720" rIns="91440" bIns="45720" rtlCol="0" anchor="t">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a:endParaRPr>
          </a:p>
          <a:p>
            <a:pPr>
              <a:spcBef>
                <a:spcPts val="1400"/>
              </a:spcBef>
            </a:pPr>
            <a:r>
              <a:rPr lang="en-US" sz="2200" dirty="0">
                <a:solidFill>
                  <a:schemeClr val="accent3">
                    <a:lumMod val="25000"/>
                  </a:schemeClr>
                </a:solidFill>
                <a:latin typeface="Abadi"/>
              </a:rPr>
              <a:t>The following confusion matrix summarizes the performance of the classification model by showing the correct and incorrect predictions. In this model:</a:t>
            </a:r>
          </a:p>
          <a:p>
            <a:pPr lvl="1">
              <a:spcBef>
                <a:spcPts val="1400"/>
              </a:spcBef>
            </a:pPr>
            <a:r>
              <a:rPr lang="en-US" sz="2200" dirty="0">
                <a:solidFill>
                  <a:schemeClr val="accent3">
                    <a:lumMod val="25000"/>
                  </a:schemeClr>
                </a:solidFill>
                <a:latin typeface="Abadi"/>
              </a:rPr>
              <a:t>The model correctly predicted "landed" 5 times.</a:t>
            </a:r>
          </a:p>
          <a:p>
            <a:pPr lvl="1">
              <a:spcBef>
                <a:spcPts val="1400"/>
              </a:spcBef>
            </a:pPr>
            <a:r>
              <a:rPr lang="en-US" sz="2200" dirty="0">
                <a:solidFill>
                  <a:schemeClr val="accent3">
                    <a:lumMod val="25000"/>
                  </a:schemeClr>
                </a:solidFill>
                <a:latin typeface="Abadi"/>
              </a:rPr>
              <a:t>The model incorrectly predicted "not landed" 1 time when the actual label was "landed".</a:t>
            </a:r>
          </a:p>
          <a:p>
            <a:pPr lvl="1">
              <a:spcBef>
                <a:spcPts val="1400"/>
              </a:spcBef>
            </a:pPr>
            <a:r>
              <a:rPr lang="en-US" sz="2200" dirty="0">
                <a:solidFill>
                  <a:schemeClr val="accent3">
                    <a:lumMod val="25000"/>
                  </a:schemeClr>
                </a:solidFill>
                <a:latin typeface="Abadi"/>
              </a:rPr>
              <a:t>The model incorrectly predicted "landed" 0 times when the actual label was "not landed".</a:t>
            </a:r>
          </a:p>
          <a:p>
            <a:pPr lvl="1">
              <a:spcBef>
                <a:spcPts val="1400"/>
              </a:spcBef>
            </a:pPr>
            <a:r>
              <a:rPr lang="en-US" sz="2200" dirty="0">
                <a:solidFill>
                  <a:schemeClr val="accent3">
                    <a:lumMod val="25000"/>
                  </a:schemeClr>
                </a:solidFill>
                <a:latin typeface="Abadi"/>
              </a:rPr>
              <a:t>The model correctly predicted "not landed" 12 times</a:t>
            </a:r>
            <a:r>
              <a:rPr lang="en-US" dirty="0"/>
              <a:t>.</a:t>
            </a:r>
          </a:p>
        </p:txBody>
      </p:sp>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81780" y="1475999"/>
            <a:ext cx="10515600" cy="493048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Classification models like Decision Trees, Logistic Regression, SVM, and KNN were employed to predict successful Falcon 9 first stage landings.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model exhibited the highest accuracy, 90%, among the tested models, followed closely by K-Nearest Neighbors.</a:t>
            </a:r>
          </a:p>
          <a:p>
            <a:pPr>
              <a:lnSpc>
                <a:spcPct val="100000"/>
              </a:lnSpc>
              <a:spcBef>
                <a:spcPts val="1400"/>
              </a:spcBef>
            </a:pPr>
            <a:r>
              <a:rPr lang="en-US" sz="2200" dirty="0">
                <a:solidFill>
                  <a:schemeClr val="accent3">
                    <a:lumMod val="25000"/>
                  </a:schemeClr>
                </a:solidFill>
                <a:latin typeface="Abadi" panose="020B0604020104020204" pitchFamily="34" charset="0"/>
              </a:rPr>
              <a:t>Understanding launch site, payload mass, booster version, and orbit are crucial factors in predicting successful landings.</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highlighted trends such as success rates varying by launch site and the correlation between payload mass and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Time-series analysis revealed a positive trend in launch success rates over the years.</a:t>
            </a:r>
          </a:p>
          <a:p>
            <a:pPr>
              <a:lnSpc>
                <a:spcPct val="100000"/>
              </a:lnSpc>
              <a:spcBef>
                <a:spcPts val="1400"/>
              </a:spcBef>
            </a:pPr>
            <a:r>
              <a:rPr lang="en-US" sz="2200" dirty="0">
                <a:solidFill>
                  <a:schemeClr val="accent3">
                    <a:lumMod val="25000"/>
                  </a:schemeClr>
                </a:solidFill>
                <a:latin typeface="Abadi" panose="020B0604020104020204" pitchFamily="34" charset="0"/>
              </a:rPr>
              <a:t>SQL queries were utilized to extract specific data subsets for in-depth analysis, such as payload mass statistics and launch outcome counts.</a:t>
            </a:r>
          </a:p>
          <a:p>
            <a:pPr>
              <a:lnSpc>
                <a:spcPct val="100000"/>
              </a:lnSpc>
              <a:spcBef>
                <a:spcPts val="1400"/>
              </a:spcBef>
            </a:pPr>
            <a:r>
              <a:rPr lang="en-US" sz="2200" dirty="0">
                <a:solidFill>
                  <a:schemeClr val="accent3">
                    <a:lumMod val="25000"/>
                  </a:schemeClr>
                </a:solidFill>
                <a:latin typeface="Abadi" panose="020B0604020104020204" pitchFamily="34" charset="0"/>
              </a:rPr>
              <a:t>This project showcased the significance of data preprocessing, model tuning, and evaluation for accurate predictive modeling.</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2604424"/>
            <a:ext cx="10028903" cy="2213381"/>
          </a:xfrm>
          <a:prstGeom prst="rect">
            <a:avLst/>
          </a:prstGeom>
        </p:spPr>
        <p:txBody>
          <a:bodyPr>
            <a:normAutofit/>
          </a:bodyPr>
          <a:lstStyle/>
          <a:p>
            <a:pPr>
              <a:lnSpc>
                <a:spcPct val="100000"/>
              </a:lnSpc>
              <a:spcBef>
                <a:spcPts val="1400"/>
              </a:spcBef>
            </a:pPr>
            <a:r>
              <a:rPr lang="en-US" sz="2800" dirty="0" err="1">
                <a:solidFill>
                  <a:schemeClr val="accent3">
                    <a:lumMod val="25000"/>
                  </a:schemeClr>
                </a:solidFill>
                <a:latin typeface="Abadi" panose="020B0604020104020204" pitchFamily="34" charset="0"/>
              </a:rPr>
              <a:t>Github</a:t>
            </a:r>
            <a:r>
              <a:rPr lang="en-US" sz="2800" dirty="0">
                <a:solidFill>
                  <a:schemeClr val="accent3">
                    <a:lumMod val="25000"/>
                  </a:schemeClr>
                </a:solidFill>
                <a:latin typeface="Abadi" panose="020B0604020104020204" pitchFamily="34" charset="0"/>
              </a:rPr>
              <a:t> Repository with all scripts, data extracts, and screenshots can be found here:</a:t>
            </a:r>
          </a:p>
          <a:p>
            <a:pPr lvl="1">
              <a:spcBef>
                <a:spcPts val="1400"/>
              </a:spcBef>
            </a:pPr>
            <a:r>
              <a:rPr lang="en-US" sz="2800" dirty="0">
                <a:solidFill>
                  <a:schemeClr val="accent3">
                    <a:lumMod val="25000"/>
                  </a:schemeClr>
                </a:solidFill>
                <a:latin typeface="Abadi" panose="020B0604020104020204" pitchFamily="34" charset="0"/>
                <a:hlinkClick r:id="rId4"/>
              </a:rPr>
              <a:t>IBM Course 10 Capstone Project - Jason Echevarria</a:t>
            </a:r>
            <a:r>
              <a:rPr lang="en-US" sz="2800" dirty="0">
                <a:solidFill>
                  <a:schemeClr val="accent3">
                    <a:lumMod val="25000"/>
                  </a:schemeClr>
                </a:solidFill>
                <a:latin typeface="Abadi" panose="020B0604020104020204" pitchFamily="34" charset="0"/>
              </a:rPr>
              <a:t> </a:t>
            </a:r>
          </a:p>
          <a:p>
            <a:pPr lvl="1">
              <a:spcBef>
                <a:spcPts val="1400"/>
              </a:spcBef>
            </a:pPr>
            <a:endParaRPr lang="en-US" sz="2000" dirty="0">
              <a:solidFill>
                <a:schemeClr val="accent3">
                  <a:lumMod val="25000"/>
                </a:schemeClr>
              </a:solidFill>
              <a:latin typeface="Abadi" panose="020B0604020104020204" pitchFamily="34" charset="0"/>
            </a:endParaRPr>
          </a:p>
          <a:p>
            <a:pPr lvl="1">
              <a:spcBef>
                <a:spcPts val="1400"/>
              </a:spcBef>
            </a:pPr>
            <a:endParaRPr lang="en-US" sz="20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22723" y="1744653"/>
            <a:ext cx="9679806" cy="3938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panose="020B0604020104020204" pitchFamily="34" charset="0"/>
              </a:rPr>
              <a:t>The goal:</a:t>
            </a:r>
          </a:p>
          <a:p>
            <a:pPr marL="0" indent="0">
              <a:spcBef>
                <a:spcPts val="1400"/>
              </a:spcBef>
              <a:buNone/>
            </a:pPr>
            <a:r>
              <a:rPr lang="en-US" sz="2200" dirty="0">
                <a:solidFill>
                  <a:schemeClr val="accent3">
                    <a:lumMod val="25000"/>
                  </a:schemeClr>
                </a:solidFill>
                <a:latin typeface="Abadi" panose="020B0604020104020204" pitchFamily="34" charset="0"/>
              </a:rPr>
              <a:t>This project aims to predict the successful landing of the Falcon 9 first stage. SpaceX offers Falcon 9 rocket launches at a significantly lower cost compared to other providers, mainly due to the ability to reuse the first stage. Predicting successful landings can help estimate launch costs, crucial for competing bids in the rocket launch market.</a:t>
            </a:r>
          </a:p>
          <a:p>
            <a:pPr marL="0" indent="0">
              <a:spcBef>
                <a:spcPts val="1400"/>
              </a:spcBef>
              <a:buNone/>
            </a:pPr>
            <a:r>
              <a:rPr lang="en-US" sz="2200" b="1" dirty="0">
                <a:solidFill>
                  <a:schemeClr val="accent3">
                    <a:lumMod val="25000"/>
                  </a:schemeClr>
                </a:solidFill>
                <a:latin typeface="Abadi" panose="020B0604020104020204" pitchFamily="34" charset="0"/>
              </a:rPr>
              <a:t>The problem:</a:t>
            </a: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Through this project, we seek to address the challenges of predicting landing success, estimating launch costs, and providing valuable insights for competitors in the aerospace industry.</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4">
            <a:extLst>
              <a:ext uri="{FF2B5EF4-FFF2-40B4-BE49-F238E27FC236}">
                <a16:creationId xmlns:a16="http://schemas.microsoft.com/office/drawing/2014/main" id="{76D1E2D4-1340-B71B-8026-B20B41D5B267}"/>
              </a:ext>
            </a:extLst>
          </p:cNvPr>
          <p:cNvSpPr txBox="1">
            <a:spLocks/>
          </p:cNvSpPr>
          <p:nvPr/>
        </p:nvSpPr>
        <p:spPr>
          <a:xfrm>
            <a:off x="543868" y="1456089"/>
            <a:ext cx="10515600" cy="33909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20000"/>
              </a:lnSpc>
              <a:spcBef>
                <a:spcPts val="1400"/>
              </a:spcBef>
            </a:pPr>
            <a:r>
              <a:rPr lang="en-US" sz="2000" dirty="0">
                <a:solidFill>
                  <a:schemeClr val="accent3">
                    <a:lumMod val="25000"/>
                  </a:schemeClr>
                </a:solidFill>
                <a:latin typeface="Abadi"/>
              </a:rPr>
              <a:t>Data collection methodology: </a:t>
            </a:r>
          </a:p>
          <a:p>
            <a:pPr lvl="1">
              <a:lnSpc>
                <a:spcPct val="120000"/>
              </a:lnSpc>
              <a:spcBef>
                <a:spcPts val="1400"/>
              </a:spcBef>
            </a:pPr>
            <a:r>
              <a:rPr lang="en-US" sz="1800" dirty="0">
                <a:solidFill>
                  <a:schemeClr val="bg2">
                    <a:lumMod val="50000"/>
                  </a:schemeClr>
                </a:solidFill>
                <a:latin typeface="Abadi"/>
              </a:rPr>
              <a:t>Utilizing a combination of web scraping and PAI access techniques, data related to Falcon 9 rock launches were obtained including information such as launch dates, success/failure status, mission details, payload information, and landing outcomes.</a:t>
            </a:r>
            <a:endParaRPr lang="en-US" sz="2000" dirty="0">
              <a:solidFill>
                <a:schemeClr val="accent3">
                  <a:lumMod val="25000"/>
                </a:schemeClr>
              </a:solidFill>
              <a:latin typeface="Abadi"/>
            </a:endParaRPr>
          </a:p>
          <a:p>
            <a:pPr>
              <a:lnSpc>
                <a:spcPct val="120000"/>
              </a:lnSpc>
              <a:spcBef>
                <a:spcPts val="1400"/>
              </a:spcBef>
            </a:pPr>
            <a:r>
              <a:rPr lang="en-US" sz="2000" dirty="0">
                <a:solidFill>
                  <a:schemeClr val="accent3">
                    <a:lumMod val="25000"/>
                  </a:schemeClr>
                </a:solidFill>
                <a:latin typeface="Abadi"/>
              </a:rPr>
              <a:t>Perform data wrangling</a:t>
            </a:r>
          </a:p>
          <a:p>
            <a:pPr lvl="1">
              <a:lnSpc>
                <a:spcPct val="120000"/>
              </a:lnSpc>
              <a:spcBef>
                <a:spcPts val="1400"/>
              </a:spcBef>
            </a:pPr>
            <a:r>
              <a:rPr lang="en-US" sz="1800" dirty="0">
                <a:solidFill>
                  <a:schemeClr val="bg2">
                    <a:lumMod val="50000"/>
                  </a:schemeClr>
                </a:solidFill>
                <a:latin typeface="Abadi"/>
              </a:rPr>
              <a:t>The data was processed by cleaning inconsistencies, transforming unstructured data into structured formats and engineering features to enhance predictive modeling such as one hot encoding.</a:t>
            </a:r>
            <a:endParaRPr lang="en-US" sz="20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marL="0" indent="0">
              <a:spcBef>
                <a:spcPts val="1400"/>
              </a:spcBef>
              <a:buFont typeface="Wingdings 3" charset="2"/>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Cont.</a:t>
            </a:r>
            <a:endParaRPr lang="en-US" dirty="0">
              <a:solidFill>
                <a:srgbClr val="0B49CB"/>
              </a:solidFill>
            </a:endParaRPr>
          </a:p>
        </p:txBody>
      </p:sp>
      <p:sp>
        <p:nvSpPr>
          <p:cNvPr id="2" name="Content Placeholder 4">
            <a:extLst>
              <a:ext uri="{FF2B5EF4-FFF2-40B4-BE49-F238E27FC236}">
                <a16:creationId xmlns:a16="http://schemas.microsoft.com/office/drawing/2014/main" id="{7EBFBA14-49A2-ADE5-56BE-C18E65E0E8EA}"/>
              </a:ext>
            </a:extLst>
          </p:cNvPr>
          <p:cNvSpPr txBox="1">
            <a:spLocks/>
          </p:cNvSpPr>
          <p:nvPr/>
        </p:nvSpPr>
        <p:spPr>
          <a:xfrm>
            <a:off x="543869" y="1507110"/>
            <a:ext cx="10515600" cy="3390952"/>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20000"/>
              </a:lnSpc>
              <a:spcBef>
                <a:spcPts val="1400"/>
              </a:spcBef>
            </a:pPr>
            <a:r>
              <a:rPr lang="en-US" sz="2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200" dirty="0">
                <a:solidFill>
                  <a:schemeClr val="accent3">
                    <a:lumMod val="25000"/>
                  </a:schemeClr>
                </a:solidFill>
                <a:latin typeface="Abadi"/>
              </a:rPr>
              <a:t>Perform interactive visual analytics using Folium and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a:lnSpc>
                <a:spcPct val="120000"/>
              </a:lnSpc>
              <a:spcBef>
                <a:spcPts val="1400"/>
              </a:spcBef>
            </a:pPr>
            <a:r>
              <a:rPr lang="en-US" sz="2200" dirty="0">
                <a:solidFill>
                  <a:schemeClr val="accent3">
                    <a:lumMod val="25000"/>
                  </a:schemeClr>
                </a:solidFill>
                <a:latin typeface="Abadi"/>
              </a:rPr>
              <a:t>Perform predictive analysis using classification models such as SVM, K-Nearest Neighbors, Logistic </a:t>
            </a:r>
            <a:r>
              <a:rPr lang="en-US" sz="2200" dirty="0" err="1">
                <a:solidFill>
                  <a:schemeClr val="accent3">
                    <a:lumMod val="25000"/>
                  </a:schemeClr>
                </a:solidFill>
                <a:latin typeface="Abadi"/>
              </a:rPr>
              <a:t>Regresion</a:t>
            </a:r>
            <a:r>
              <a:rPr lang="en-US" sz="2200" dirty="0">
                <a:solidFill>
                  <a:schemeClr val="accent3">
                    <a:lumMod val="25000"/>
                  </a:schemeClr>
                </a:solidFill>
                <a:latin typeface="Abadi"/>
              </a:rPr>
              <a:t>, etc.</a:t>
            </a:r>
          </a:p>
          <a:p>
            <a:pPr lvl="1">
              <a:lnSpc>
                <a:spcPct val="120000"/>
              </a:lnSpc>
              <a:spcBef>
                <a:spcPts val="1400"/>
              </a:spcBef>
            </a:pPr>
            <a:r>
              <a:rPr lang="en-US" sz="2200" dirty="0">
                <a:solidFill>
                  <a:schemeClr val="bg2">
                    <a:lumMod val="50000"/>
                  </a:schemeClr>
                </a:solidFill>
                <a:latin typeface="Abadi"/>
              </a:rPr>
              <a:t>Utilize scikit-</a:t>
            </a:r>
            <a:r>
              <a:rPr lang="en-US" sz="2200" dirty="0" err="1">
                <a:solidFill>
                  <a:schemeClr val="bg2">
                    <a:lumMod val="50000"/>
                  </a:schemeClr>
                </a:solidFill>
                <a:latin typeface="Abadi"/>
              </a:rPr>
              <a:t>learn's</a:t>
            </a:r>
            <a:r>
              <a:rPr lang="en-US" sz="2200" dirty="0">
                <a:solidFill>
                  <a:schemeClr val="bg2">
                    <a:lumMod val="50000"/>
                  </a:schemeClr>
                </a:solidFill>
                <a:latin typeface="Abadi"/>
              </a:rPr>
              <a:t> functionalities to construct each model, perform hyperparameter tuning via techniques like </a:t>
            </a:r>
            <a:r>
              <a:rPr lang="en-US" sz="2200" dirty="0" err="1">
                <a:solidFill>
                  <a:schemeClr val="bg2">
                    <a:lumMod val="50000"/>
                  </a:schemeClr>
                </a:solidFill>
                <a:latin typeface="Abadi"/>
              </a:rPr>
              <a:t>GridSearchCV</a:t>
            </a:r>
            <a:r>
              <a:rPr lang="en-US" sz="2200" dirty="0">
                <a:solidFill>
                  <a:schemeClr val="bg2">
                    <a:lumMod val="50000"/>
                  </a:schemeClr>
                </a:solidFill>
                <a:latin typeface="Abadi"/>
              </a:rPr>
              <a:t>, and assess their performance using appropriate evaluation metrics such as accuracy and confusion matrices.</a:t>
            </a:r>
            <a:endParaRPr lang="en-US" sz="22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marL="0" indent="0">
              <a:spcBef>
                <a:spcPts val="1400"/>
              </a:spcBef>
              <a:buFont typeface="Wingdings 3" charset="2"/>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87811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5802"/>
            <a:ext cx="10515600" cy="339095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Implore the use of web scraping techniques &amp; beautiful soup python package</a:t>
            </a:r>
          </a:p>
          <a:p>
            <a:pPr lvl="1">
              <a:lnSpc>
                <a:spcPct val="120000"/>
              </a:lnSpc>
              <a:spcBef>
                <a:spcPts val="1400"/>
              </a:spcBef>
            </a:pPr>
            <a:r>
              <a:rPr lang="en-US" sz="1800" dirty="0">
                <a:solidFill>
                  <a:schemeClr val="bg2">
                    <a:lumMod val="50000"/>
                  </a:schemeClr>
                </a:solidFill>
                <a:latin typeface="Abadi"/>
              </a:rPr>
              <a:t>Gathered info from SpaceX public API </a:t>
            </a:r>
          </a:p>
          <a:p>
            <a:pPr lvl="1">
              <a:lnSpc>
                <a:spcPct val="120000"/>
              </a:lnSpc>
              <a:spcBef>
                <a:spcPts val="1400"/>
              </a:spcBef>
            </a:pPr>
            <a:r>
              <a:rPr lang="en-US" sz="1800" dirty="0">
                <a:solidFill>
                  <a:schemeClr val="bg2">
                    <a:lumMod val="50000"/>
                  </a:schemeClr>
                </a:solidFill>
                <a:latin typeface="Abadi"/>
              </a:rPr>
              <a:t>Gathered info from SpaceX’s Wikipedia page</a:t>
            </a:r>
          </a:p>
          <a:p>
            <a:pPr>
              <a:lnSpc>
                <a:spcPct val="100000"/>
              </a:lnSpc>
              <a:spcBef>
                <a:spcPts val="1400"/>
              </a:spcBef>
            </a:pPr>
            <a:r>
              <a:rPr lang="en-US" sz="2200" dirty="0">
                <a:solidFill>
                  <a:schemeClr val="accent3">
                    <a:lumMod val="25000"/>
                  </a:schemeClr>
                </a:solidFill>
                <a:latin typeface="Abadi" panose="020B0604020104020204" pitchFamily="34" charset="0"/>
              </a:rPr>
              <a:t>Retrieval of diverse information such as launch sites, mission details, payload information, landing outcomes, etc.</a:t>
            </a:r>
          </a:p>
          <a:p>
            <a:pPr>
              <a:lnSpc>
                <a:spcPct val="100000"/>
              </a:lnSpc>
              <a:spcBef>
                <a:spcPts val="1400"/>
              </a:spcBef>
            </a:pPr>
            <a:r>
              <a:rPr lang="en-US" sz="2200" dirty="0">
                <a:solidFill>
                  <a:schemeClr val="accent3">
                    <a:lumMod val="25000"/>
                  </a:schemeClr>
                </a:solidFill>
                <a:latin typeface="Abadi" panose="020B0604020104020204" pitchFamily="34" charset="0"/>
              </a:rPr>
              <a:t>Load unstructured information to structured Pandas data frame</a:t>
            </a:r>
          </a:p>
          <a:p>
            <a:pPr>
              <a:lnSpc>
                <a:spcPct val="100000"/>
              </a:lnSpc>
              <a:spcBef>
                <a:spcPts val="1400"/>
              </a:spcBef>
            </a:pPr>
            <a:r>
              <a:rPr lang="en-US" sz="2200" dirty="0">
                <a:solidFill>
                  <a:schemeClr val="accent3">
                    <a:lumMod val="25000"/>
                  </a:schemeClr>
                </a:solidFill>
                <a:latin typeface="Abadi" panose="020B0604020104020204" pitchFamily="34" charset="0"/>
              </a:rPr>
              <a:t>Subsequently perform analysis and data wrangling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Arrow: Chevron 1">
            <a:extLst>
              <a:ext uri="{FF2B5EF4-FFF2-40B4-BE49-F238E27FC236}">
                <a16:creationId xmlns:a16="http://schemas.microsoft.com/office/drawing/2014/main" id="{15B7558E-1CDF-2073-034E-AA60A4FB7DD6}"/>
              </a:ext>
            </a:extLst>
          </p:cNvPr>
          <p:cNvSpPr/>
          <p:nvPr/>
        </p:nvSpPr>
        <p:spPr>
          <a:xfrm>
            <a:off x="1064731" y="5156290"/>
            <a:ext cx="2377309" cy="1424066"/>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rPr>
              <a:t>API &amp; Web Scraping</a:t>
            </a:r>
          </a:p>
        </p:txBody>
      </p:sp>
      <p:sp>
        <p:nvSpPr>
          <p:cNvPr id="3" name="Arrow: Chevron 2">
            <a:extLst>
              <a:ext uri="{FF2B5EF4-FFF2-40B4-BE49-F238E27FC236}">
                <a16:creationId xmlns:a16="http://schemas.microsoft.com/office/drawing/2014/main" id="{AFE080C5-E819-AD20-0B18-BF0F44200F70}"/>
              </a:ext>
            </a:extLst>
          </p:cNvPr>
          <p:cNvSpPr/>
          <p:nvPr/>
        </p:nvSpPr>
        <p:spPr>
          <a:xfrm>
            <a:off x="3236415" y="5156290"/>
            <a:ext cx="2377309" cy="1424066"/>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Trebuchet MS" panose="020B0603020202020204"/>
                <a:ea typeface="+mn-ea"/>
                <a:cs typeface="+mn-cs"/>
              </a:rPr>
              <a:t>Retrieve data</a:t>
            </a:r>
          </a:p>
        </p:txBody>
      </p:sp>
      <p:sp>
        <p:nvSpPr>
          <p:cNvPr id="4" name="Arrow: Chevron 3">
            <a:extLst>
              <a:ext uri="{FF2B5EF4-FFF2-40B4-BE49-F238E27FC236}">
                <a16:creationId xmlns:a16="http://schemas.microsoft.com/office/drawing/2014/main" id="{CDD74C61-E8A3-8BEF-991F-D4D31E759FAF}"/>
              </a:ext>
            </a:extLst>
          </p:cNvPr>
          <p:cNvSpPr/>
          <p:nvPr/>
        </p:nvSpPr>
        <p:spPr>
          <a:xfrm>
            <a:off x="5434456" y="5156616"/>
            <a:ext cx="2377309" cy="1424066"/>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Trebuchet MS" panose="020B0603020202020204"/>
                <a:ea typeface="+mn-ea"/>
                <a:cs typeface="+mn-cs"/>
              </a:rPr>
              <a:t>Convert to Structured Data</a:t>
            </a:r>
          </a:p>
        </p:txBody>
      </p:sp>
      <p:sp>
        <p:nvSpPr>
          <p:cNvPr id="7" name="Arrow: Chevron 6">
            <a:extLst>
              <a:ext uri="{FF2B5EF4-FFF2-40B4-BE49-F238E27FC236}">
                <a16:creationId xmlns:a16="http://schemas.microsoft.com/office/drawing/2014/main" id="{9EEAB8EA-F1B9-0416-6FFB-C8A39D45283C}"/>
              </a:ext>
            </a:extLst>
          </p:cNvPr>
          <p:cNvSpPr/>
          <p:nvPr/>
        </p:nvSpPr>
        <p:spPr>
          <a:xfrm>
            <a:off x="7606140" y="5156290"/>
            <a:ext cx="2377309" cy="1424066"/>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Trebuchet MS" panose="020B0603020202020204"/>
                <a:ea typeface="+mn-ea"/>
                <a:cs typeface="+mn-cs"/>
              </a:rPr>
              <a:t>Perform analysis and data Wrangling</a:t>
            </a: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376</TotalTime>
  <Words>3704</Words>
  <Application>Microsoft Office PowerPoint</Application>
  <PresentationFormat>Widescreen</PresentationFormat>
  <Paragraphs>307</Paragraphs>
  <Slides>50</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50</vt:i4>
      </vt:variant>
    </vt:vector>
  </HeadingPairs>
  <TitlesOfParts>
    <vt:vector size="59" baseType="lpstr">
      <vt:lpstr>Abadi</vt:lpstr>
      <vt:lpstr>Arial</vt:lpstr>
      <vt:lpstr>Calibri</vt:lpstr>
      <vt:lpstr>IBM Plex Mono SemiBold</vt:lpstr>
      <vt:lpstr>Söhne</vt:lpstr>
      <vt:lpstr>Trebuchet MS</vt:lpstr>
      <vt:lpstr>Wingdings 3</vt:lpstr>
      <vt:lpstr>Custom Design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Jason Echevarria</cp:lastModifiedBy>
  <cp:revision>272</cp:revision>
  <dcterms:created xsi:type="dcterms:W3CDTF">2021-04-29T18:58:34Z</dcterms:created>
  <dcterms:modified xsi:type="dcterms:W3CDTF">2024-03-24T23:37:57Z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